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178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3/15/2018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3/15/2018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pt1.jpg"/>
          <p:cNvPicPr>
            <a:picLocks noChangeAspect="1"/>
          </p:cNvPicPr>
          <p:nvPr/>
        </p:nvPicPr>
        <p:blipFill>
          <a:blip r:embed="rId2" cstate="print"/>
          <a:stretch>
            <a:fillRect/>
          </a:stretch>
        </p:blipFill>
        <p:spPr>
          <a:xfrm>
            <a:off x="0" y="0"/>
            <a:ext cx="9155784" cy="6858000"/>
          </a:xfrm>
          <a:prstGeom prst="rect">
            <a:avLst/>
          </a:prstGeom>
        </p:spPr>
      </p:pic>
      <p:sp>
        <p:nvSpPr>
          <p:cNvPr id="8" name="Rectangle 7"/>
          <p:cNvSpPr/>
          <p:nvPr/>
        </p:nvSpPr>
        <p:spPr>
          <a:xfrm>
            <a:off x="152400" y="1676400"/>
            <a:ext cx="8839200" cy="34624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cap="none" spc="0" dirty="0" smtClean="0">
                <a:ln w="11430"/>
                <a:solidFill>
                  <a:srgbClr val="9B178B"/>
                </a:solidFill>
                <a:effectLst>
                  <a:outerShdw blurRad="50800" dist="39000" dir="5460000" algn="tl">
                    <a:srgbClr val="000000">
                      <a:alpha val="38000"/>
                    </a:srgbClr>
                  </a:outerShdw>
                </a:effectLst>
              </a:rPr>
              <a:t>Welcome to the DDs / DTOs Meeting on  </a:t>
            </a:r>
          </a:p>
          <a:p>
            <a:pPr algn="ctr"/>
            <a:endParaRPr lang="en-US" sz="2000" b="1" cap="none" spc="0" dirty="0" smtClean="0">
              <a:ln w="11430"/>
              <a:solidFill>
                <a:srgbClr val="9B178B"/>
              </a:solidFill>
              <a:effectLst>
                <a:outerShdw blurRad="50800" dist="39000" dir="5460000" algn="tl">
                  <a:srgbClr val="000000">
                    <a:alpha val="38000"/>
                  </a:srgbClr>
                </a:outerShdw>
              </a:effectLst>
            </a:endParaRPr>
          </a:p>
          <a:p>
            <a:pPr algn="ctr"/>
            <a:r>
              <a:rPr lang="en-US" sz="5500" b="1" dirty="0" smtClean="0">
                <a:ln w="11430"/>
                <a:solidFill>
                  <a:srgbClr val="FF0000"/>
                </a:solidFill>
                <a:effectLst>
                  <a:outerShdw blurRad="50800" dist="39000" dir="5460000" algn="tl">
                    <a:srgbClr val="000000">
                      <a:alpha val="38000"/>
                    </a:srgbClr>
                  </a:outerShdw>
                </a:effectLst>
              </a:rPr>
              <a:t>e-</a:t>
            </a:r>
            <a:r>
              <a:rPr lang="en-US" sz="5500" b="1" dirty="0" err="1" smtClean="0">
                <a:ln w="11430"/>
                <a:solidFill>
                  <a:srgbClr val="FF0000"/>
                </a:solidFill>
                <a:effectLst>
                  <a:outerShdw blurRad="50800" dist="39000" dir="5460000" algn="tl">
                    <a:srgbClr val="000000">
                      <a:alpha val="38000"/>
                    </a:srgbClr>
                  </a:outerShdw>
                </a:effectLst>
              </a:rPr>
              <a:t>Kuber</a:t>
            </a:r>
            <a:endParaRPr lang="en-US" sz="5500" b="1" cap="none" spc="0" dirty="0" smtClean="0">
              <a:ln w="11430"/>
              <a:solidFill>
                <a:srgbClr val="FF0000"/>
              </a:solidFill>
              <a:effectLst>
                <a:outerShdw blurRad="50800" dist="39000" dir="5460000" algn="tl">
                  <a:srgbClr val="000000">
                    <a:alpha val="38000"/>
                  </a:srgbClr>
                </a:outerShdw>
              </a:effectLst>
            </a:endParaRPr>
          </a:p>
          <a:p>
            <a:pPr algn="ctr"/>
            <a:endParaRPr lang="en-US" sz="2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2932440" y="5181600"/>
            <a:ext cx="3544560" cy="769441"/>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4400" b="1" cap="none" spc="0" dirty="0" smtClean="0">
                <a:ln>
                  <a:prstDash val="solid"/>
                </a:ln>
                <a:solidFill>
                  <a:srgbClr val="7030A0"/>
                </a:solidFill>
                <a:effectLst>
                  <a:outerShdw blurRad="88000" dist="50800" dir="5040000" algn="tl">
                    <a:schemeClr val="accent4">
                      <a:tint val="80000"/>
                      <a:satMod val="250000"/>
                      <a:alpha val="45000"/>
                    </a:schemeClr>
                  </a:outerShdw>
                </a:effectLst>
                <a:latin typeface="Bookman Old Style" pitchFamily="18" charset="0"/>
              </a:rPr>
              <a:t>16.03.2018</a:t>
            </a:r>
            <a:endParaRPr lang="en-US" sz="4400" b="1" cap="none" spc="0" dirty="0">
              <a:ln>
                <a:prstDash val="solid"/>
              </a:ln>
              <a:solidFill>
                <a:srgbClr val="7030A0"/>
              </a:solidFill>
              <a:effectLst>
                <a:outerShdw blurRad="88000" dist="50800" dir="5040000" algn="tl">
                  <a:schemeClr val="accent4">
                    <a:tint val="80000"/>
                    <a:satMod val="250000"/>
                    <a:alpha val="45000"/>
                  </a:schemeClr>
                </a:outerShdw>
              </a:effectLst>
              <a:latin typeface="Bookman Old Style" pitchFamily="18" charset="0"/>
            </a:endParaRPr>
          </a:p>
        </p:txBody>
      </p:sp>
      <p:pic>
        <p:nvPicPr>
          <p:cNvPr id="7" name="Picture 2" descr="https://treasury.telangana.gov.in/cimages/headerimage.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 y="0"/>
            <a:ext cx="9143999" cy="1131376"/>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295400"/>
            <a:ext cx="8610600" cy="4662815"/>
          </a:xfrm>
          <a:prstGeom prst="rect">
            <a:avLst/>
          </a:prstGeom>
          <a:noFill/>
        </p:spPr>
        <p:txBody>
          <a:bodyPr wrap="square" rtlCol="0">
            <a:spAutoFit/>
          </a:bodyPr>
          <a:lstStyle/>
          <a:p>
            <a:pPr>
              <a:lnSpc>
                <a:spcPct val="150000"/>
              </a:lnSpc>
              <a:buFont typeface="Wingdings" pitchFamily="2" charset="2"/>
              <a:buChar char="q"/>
            </a:pPr>
            <a:r>
              <a:rPr lang="en-US" dirty="0" smtClean="0"/>
              <a:t>  It </a:t>
            </a:r>
            <a:r>
              <a:rPr lang="en-US" dirty="0" smtClean="0"/>
              <a:t>is decided to implement e – payment through </a:t>
            </a:r>
            <a:r>
              <a:rPr lang="en-US" dirty="0" smtClean="0"/>
              <a:t>e-</a:t>
            </a:r>
            <a:r>
              <a:rPr lang="en-US" dirty="0" err="1" smtClean="0"/>
              <a:t>kuber</a:t>
            </a:r>
            <a:r>
              <a:rPr lang="en-US" dirty="0" smtClean="0"/>
              <a:t>  system </a:t>
            </a:r>
            <a:r>
              <a:rPr lang="en-US" dirty="0" smtClean="0"/>
              <a:t>of RBI in phased </a:t>
            </a:r>
            <a:endParaRPr lang="en-US" dirty="0" smtClean="0"/>
          </a:p>
          <a:p>
            <a:pPr>
              <a:lnSpc>
                <a:spcPct val="150000"/>
              </a:lnSpc>
            </a:pPr>
            <a:r>
              <a:rPr lang="en-US" dirty="0" smtClean="0"/>
              <a:t> </a:t>
            </a:r>
            <a:r>
              <a:rPr lang="en-US" dirty="0" smtClean="0"/>
              <a:t>     manner</a:t>
            </a:r>
            <a:r>
              <a:rPr lang="en-US" dirty="0" smtClean="0"/>
              <a:t>.  </a:t>
            </a:r>
            <a:endParaRPr lang="en-US" dirty="0" smtClean="0"/>
          </a:p>
          <a:p>
            <a:pPr>
              <a:lnSpc>
                <a:spcPct val="150000"/>
              </a:lnSpc>
            </a:pPr>
            <a:endParaRPr lang="en-US" dirty="0" smtClean="0"/>
          </a:p>
          <a:p>
            <a:pPr>
              <a:lnSpc>
                <a:spcPct val="150000"/>
              </a:lnSpc>
              <a:buFont typeface="Wingdings" pitchFamily="2" charset="2"/>
              <a:buChar char="q"/>
            </a:pPr>
            <a:r>
              <a:rPr lang="en-US" dirty="0" smtClean="0"/>
              <a:t> </a:t>
            </a:r>
            <a:r>
              <a:rPr lang="en-US" dirty="0" smtClean="0"/>
              <a:t> It </a:t>
            </a:r>
            <a:r>
              <a:rPr lang="en-US" dirty="0" smtClean="0"/>
              <a:t>will be </a:t>
            </a:r>
            <a:r>
              <a:rPr lang="en-US" dirty="0" err="1" smtClean="0"/>
              <a:t>operationalized</a:t>
            </a:r>
            <a:r>
              <a:rPr lang="en-US" dirty="0" smtClean="0"/>
              <a:t> for the payment of Pensions from February 2018 initially </a:t>
            </a:r>
            <a:endParaRPr lang="en-US" dirty="0" smtClean="0"/>
          </a:p>
          <a:p>
            <a:pPr>
              <a:lnSpc>
                <a:spcPct val="150000"/>
              </a:lnSpc>
            </a:pPr>
            <a:r>
              <a:rPr lang="en-US" dirty="0" smtClean="0"/>
              <a:t> </a:t>
            </a:r>
            <a:r>
              <a:rPr lang="en-US" dirty="0" smtClean="0"/>
              <a:t>     and </a:t>
            </a:r>
            <a:r>
              <a:rPr lang="en-US" dirty="0" smtClean="0"/>
              <a:t>for payment of Salaries of Employees from 01.04.2018 (April 2018 Salaries paid </a:t>
            </a:r>
            <a:endParaRPr lang="en-US" dirty="0" smtClean="0"/>
          </a:p>
          <a:p>
            <a:pPr>
              <a:lnSpc>
                <a:spcPct val="150000"/>
              </a:lnSpc>
            </a:pPr>
            <a:r>
              <a:rPr lang="en-US" dirty="0" smtClean="0"/>
              <a:t> </a:t>
            </a:r>
            <a:r>
              <a:rPr lang="en-US" dirty="0" smtClean="0"/>
              <a:t>     on </a:t>
            </a:r>
            <a:r>
              <a:rPr lang="en-US" dirty="0" smtClean="0"/>
              <a:t>1</a:t>
            </a:r>
            <a:r>
              <a:rPr lang="en-US" baseline="30000" dirty="0" smtClean="0"/>
              <a:t>st</a:t>
            </a:r>
            <a:r>
              <a:rPr lang="en-US" dirty="0" smtClean="0"/>
              <a:t> May).  </a:t>
            </a:r>
            <a:endParaRPr lang="en-US" dirty="0" smtClean="0"/>
          </a:p>
          <a:p>
            <a:pPr>
              <a:lnSpc>
                <a:spcPct val="150000"/>
              </a:lnSpc>
            </a:pPr>
            <a:endParaRPr lang="en-IN" dirty="0" smtClean="0"/>
          </a:p>
          <a:p>
            <a:pPr>
              <a:lnSpc>
                <a:spcPct val="150000"/>
              </a:lnSpc>
              <a:buFont typeface="Wingdings" pitchFamily="2" charset="2"/>
              <a:buChar char="q"/>
            </a:pPr>
            <a:r>
              <a:rPr lang="en-US" dirty="0" smtClean="0"/>
              <a:t> </a:t>
            </a:r>
            <a:r>
              <a:rPr lang="en-US" dirty="0" smtClean="0"/>
              <a:t> The </a:t>
            </a:r>
            <a:r>
              <a:rPr lang="en-US" dirty="0" smtClean="0"/>
              <a:t>existing procedure of payment of amount to the beneficiaries through Agency </a:t>
            </a:r>
            <a:endParaRPr lang="en-US" dirty="0" smtClean="0"/>
          </a:p>
          <a:p>
            <a:pPr>
              <a:lnSpc>
                <a:spcPct val="150000"/>
              </a:lnSpc>
            </a:pPr>
            <a:r>
              <a:rPr lang="en-US" dirty="0" smtClean="0"/>
              <a:t>      Bank </a:t>
            </a:r>
            <a:r>
              <a:rPr lang="en-US" dirty="0" smtClean="0"/>
              <a:t>(Treasury Branch, SBI) will be continued till issue of further notification of </a:t>
            </a:r>
            <a:r>
              <a:rPr lang="en-US" dirty="0" smtClean="0"/>
              <a:t> </a:t>
            </a:r>
          </a:p>
          <a:p>
            <a:pPr>
              <a:lnSpc>
                <a:spcPct val="150000"/>
              </a:lnSpc>
            </a:pPr>
            <a:r>
              <a:rPr lang="en-US" dirty="0" smtClean="0"/>
              <a:t> </a:t>
            </a:r>
            <a:r>
              <a:rPr lang="en-US" dirty="0" smtClean="0"/>
              <a:t>     implementation </a:t>
            </a:r>
            <a:r>
              <a:rPr lang="en-US" dirty="0" smtClean="0"/>
              <a:t>date, in case of other transactions / bills and in case of payment </a:t>
            </a:r>
            <a:endParaRPr lang="en-US" dirty="0" smtClean="0"/>
          </a:p>
          <a:p>
            <a:pPr>
              <a:lnSpc>
                <a:spcPct val="150000"/>
              </a:lnSpc>
            </a:pPr>
            <a:r>
              <a:rPr lang="en-US" dirty="0" smtClean="0"/>
              <a:t> </a:t>
            </a:r>
            <a:r>
              <a:rPr lang="en-US" dirty="0" smtClean="0"/>
              <a:t>     of </a:t>
            </a:r>
            <a:r>
              <a:rPr lang="en-US" dirty="0" smtClean="0"/>
              <a:t>salaries of employees for the month of March, 2018.</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 R O C E S </a:t>
            </a:r>
            <a:r>
              <a:rPr lang="en-US" sz="2800" b="1" dirty="0" err="1" smtClean="0"/>
              <a:t>S</a:t>
            </a:r>
            <a:endParaRPr lang="en-US" sz="2800" b="1"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990600"/>
            <a:ext cx="8610600" cy="5793894"/>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DDO shall present all the bills through DDO Request (HRMS) portal of </a:t>
            </a:r>
            <a:endParaRPr lang="en-IN" dirty="0" smtClean="0"/>
          </a:p>
          <a:p>
            <a:pPr lvl="0">
              <a:lnSpc>
                <a:spcPct val="150000"/>
              </a:lnSpc>
            </a:pPr>
            <a:r>
              <a:rPr lang="en-IN" dirty="0" smtClean="0"/>
              <a:t> </a:t>
            </a:r>
            <a:r>
              <a:rPr lang="en-IN" dirty="0" smtClean="0"/>
              <a:t>      Treasury.</a:t>
            </a:r>
          </a:p>
          <a:p>
            <a:pPr lvl="0">
              <a:lnSpc>
                <a:spcPct val="150000"/>
              </a:lnSpc>
            </a:pPr>
            <a:endParaRPr lang="en-IN" sz="1100" dirty="0" smtClean="0"/>
          </a:p>
          <a:p>
            <a:pPr lvl="0">
              <a:lnSpc>
                <a:spcPct val="150000"/>
              </a:lnSpc>
              <a:buFont typeface="Wingdings" pitchFamily="2" charset="2"/>
              <a:buChar char="q"/>
            </a:pPr>
            <a:r>
              <a:rPr lang="en-IN" dirty="0" smtClean="0"/>
              <a:t>   The </a:t>
            </a:r>
            <a:r>
              <a:rPr lang="en-IN" dirty="0" smtClean="0"/>
              <a:t>DDO shall enter payee-wise (beneficiary) information for each bill.  The </a:t>
            </a:r>
            <a:endParaRPr lang="en-IN" dirty="0" smtClean="0"/>
          </a:p>
          <a:p>
            <a:pPr lvl="0">
              <a:lnSpc>
                <a:spcPct val="150000"/>
              </a:lnSpc>
            </a:pPr>
            <a:r>
              <a:rPr lang="en-IN" dirty="0" smtClean="0"/>
              <a:t> </a:t>
            </a:r>
            <a:r>
              <a:rPr lang="en-IN" dirty="0" smtClean="0"/>
              <a:t>      details </a:t>
            </a:r>
            <a:r>
              <a:rPr lang="en-IN" dirty="0" smtClean="0"/>
              <a:t>to be entered </a:t>
            </a:r>
            <a:r>
              <a:rPr lang="en-IN" dirty="0" smtClean="0"/>
              <a:t>include:</a:t>
            </a:r>
          </a:p>
          <a:p>
            <a:pPr lvl="0">
              <a:lnSpc>
                <a:spcPct val="150000"/>
              </a:lnSpc>
            </a:pPr>
            <a:endParaRPr lang="en-IN" sz="1100" dirty="0" smtClean="0"/>
          </a:p>
          <a:p>
            <a:pPr lvl="0">
              <a:lnSpc>
                <a:spcPct val="150000"/>
              </a:lnSpc>
            </a:pPr>
            <a:r>
              <a:rPr lang="en-IN" dirty="0" smtClean="0"/>
              <a:t>                 </a:t>
            </a:r>
            <a:r>
              <a:rPr lang="en-IN" dirty="0" err="1" smtClean="0"/>
              <a:t>i</a:t>
            </a:r>
            <a:r>
              <a:rPr lang="en-IN" dirty="0" smtClean="0"/>
              <a:t>) Name of the </a:t>
            </a:r>
            <a:r>
              <a:rPr lang="en-IN" dirty="0" smtClean="0"/>
              <a:t>Payee                          </a:t>
            </a:r>
            <a:r>
              <a:rPr lang="en-IN" dirty="0" smtClean="0"/>
              <a:t>ii) Bank Account </a:t>
            </a:r>
            <a:r>
              <a:rPr lang="en-IN" dirty="0" smtClean="0"/>
              <a:t>Type</a:t>
            </a:r>
          </a:p>
          <a:p>
            <a:pPr lvl="0">
              <a:lnSpc>
                <a:spcPct val="150000"/>
              </a:lnSpc>
            </a:pPr>
            <a:r>
              <a:rPr lang="en-IN" dirty="0" smtClean="0"/>
              <a:t>               </a:t>
            </a:r>
            <a:r>
              <a:rPr lang="en-IN" dirty="0" smtClean="0"/>
              <a:t>iii) Bank Account </a:t>
            </a:r>
            <a:r>
              <a:rPr lang="en-IN" dirty="0" smtClean="0"/>
              <a:t>Number                  </a:t>
            </a:r>
            <a:r>
              <a:rPr lang="en-IN" dirty="0" smtClean="0"/>
              <a:t>iv) IFSC code </a:t>
            </a:r>
            <a:endParaRPr lang="en-IN" dirty="0" smtClean="0"/>
          </a:p>
          <a:p>
            <a:pPr lvl="0">
              <a:lnSpc>
                <a:spcPct val="150000"/>
              </a:lnSpc>
            </a:pPr>
            <a:r>
              <a:rPr lang="en-IN" dirty="0" smtClean="0"/>
              <a:t>                 v</a:t>
            </a:r>
            <a:r>
              <a:rPr lang="en-IN" dirty="0" smtClean="0"/>
              <a:t>) MICR Number </a:t>
            </a:r>
            <a:r>
              <a:rPr lang="en-IN" dirty="0" smtClean="0"/>
              <a:t>                              vi</a:t>
            </a:r>
            <a:r>
              <a:rPr lang="en-IN" dirty="0" smtClean="0"/>
              <a:t>) Amount to be paid </a:t>
            </a:r>
            <a:endParaRPr lang="en-IN" dirty="0" smtClean="0"/>
          </a:p>
          <a:p>
            <a:pPr lvl="0">
              <a:lnSpc>
                <a:spcPct val="150000"/>
              </a:lnSpc>
            </a:pPr>
            <a:r>
              <a:rPr lang="en-IN" dirty="0" smtClean="0"/>
              <a:t>               vii</a:t>
            </a:r>
            <a:r>
              <a:rPr lang="en-IN" dirty="0" smtClean="0"/>
              <a:t>) Mobile Number of the payee </a:t>
            </a:r>
            <a:r>
              <a:rPr lang="en-IN" dirty="0" smtClean="0"/>
              <a:t>    viii</a:t>
            </a:r>
            <a:r>
              <a:rPr lang="en-IN" dirty="0" smtClean="0"/>
              <a:t>) PAN </a:t>
            </a:r>
            <a:r>
              <a:rPr lang="en-IN" dirty="0" smtClean="0"/>
              <a:t>Number</a:t>
            </a:r>
          </a:p>
          <a:p>
            <a:pPr lvl="0">
              <a:lnSpc>
                <a:spcPct val="150000"/>
              </a:lnSpc>
            </a:pPr>
            <a:r>
              <a:rPr lang="en-IN" dirty="0" smtClean="0"/>
              <a:t>                </a:t>
            </a:r>
            <a:r>
              <a:rPr lang="en-IN" dirty="0" smtClean="0"/>
              <a:t>ix) </a:t>
            </a:r>
            <a:r>
              <a:rPr lang="en-IN" dirty="0" err="1" smtClean="0"/>
              <a:t>Aadhar</a:t>
            </a:r>
            <a:r>
              <a:rPr lang="en-IN" dirty="0" smtClean="0"/>
              <a:t> Number </a:t>
            </a:r>
            <a:r>
              <a:rPr lang="en-IN" dirty="0" smtClean="0"/>
              <a:t>                             x</a:t>
            </a:r>
            <a:r>
              <a:rPr lang="en-IN" dirty="0" smtClean="0"/>
              <a:t>) e-mail id (optional). </a:t>
            </a:r>
            <a:r>
              <a:rPr lang="en-IN" dirty="0" smtClean="0"/>
              <a:t>.</a:t>
            </a:r>
          </a:p>
          <a:p>
            <a:pPr lvl="0">
              <a:lnSpc>
                <a:spcPct val="150000"/>
              </a:lnSpc>
            </a:pPr>
            <a:endParaRPr lang="en-IN" sz="900" dirty="0" smtClean="0"/>
          </a:p>
          <a:p>
            <a:pPr lvl="0">
              <a:lnSpc>
                <a:spcPct val="150000"/>
              </a:lnSpc>
              <a:buFont typeface="Wingdings" pitchFamily="2" charset="2"/>
              <a:buChar char="q"/>
            </a:pPr>
            <a:r>
              <a:rPr lang="en-IN" dirty="0" smtClean="0"/>
              <a:t> </a:t>
            </a:r>
            <a:r>
              <a:rPr lang="en-IN" dirty="0" smtClean="0"/>
              <a:t>  </a:t>
            </a:r>
            <a:r>
              <a:rPr lang="en-IN" dirty="0" smtClean="0"/>
              <a:t>It is the responsibility of the DDO to satisfy himself for the correctness of the </a:t>
            </a:r>
            <a:endParaRPr lang="en-IN" dirty="0" smtClean="0"/>
          </a:p>
          <a:p>
            <a:pPr lvl="0">
              <a:lnSpc>
                <a:spcPct val="150000"/>
              </a:lnSpc>
            </a:pPr>
            <a:r>
              <a:rPr lang="en-IN" dirty="0" smtClean="0"/>
              <a:t>      details </a:t>
            </a:r>
            <a:r>
              <a:rPr lang="en-IN" dirty="0" smtClean="0"/>
              <a:t>before further processing.  A copy of supporting documents shall be kept in </a:t>
            </a:r>
            <a:r>
              <a:rPr lang="en-IN" dirty="0" smtClean="0"/>
              <a:t> </a:t>
            </a:r>
          </a:p>
          <a:p>
            <a:pPr lvl="0">
              <a:lnSpc>
                <a:spcPct val="150000"/>
              </a:lnSpc>
            </a:pPr>
            <a:r>
              <a:rPr lang="en-IN" dirty="0" smtClean="0"/>
              <a:t> </a:t>
            </a:r>
            <a:r>
              <a:rPr lang="en-IN" dirty="0" smtClean="0"/>
              <a:t>     the </a:t>
            </a:r>
            <a:r>
              <a:rPr lang="en-IN" dirty="0" smtClean="0"/>
              <a:t>office for record / audit purpose</a:t>
            </a:r>
            <a:r>
              <a:rPr lang="en-IN" dirty="0" smtClean="0"/>
              <a:t>. </a:t>
            </a:r>
            <a:endParaRPr lang="en-IN" dirty="0"/>
          </a:p>
        </p:txBody>
      </p:sp>
      <p:sp>
        <p:nvSpPr>
          <p:cNvPr id="6" name="Rectangle 5"/>
          <p:cNvSpPr/>
          <p:nvPr/>
        </p:nvSpPr>
        <p:spPr>
          <a:xfrm>
            <a:off x="0" y="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Drawing and </a:t>
            </a:r>
            <a:endParaRPr lang="en-IN" sz="2800" b="1" dirty="0" smtClean="0"/>
          </a:p>
          <a:p>
            <a:pPr lvl="0" algn="ctr"/>
            <a:r>
              <a:rPr lang="en-IN" sz="2800" b="1" dirty="0" smtClean="0"/>
              <a:t>Disbursing </a:t>
            </a:r>
            <a:r>
              <a:rPr lang="en-IN" sz="2800" b="1" dirty="0" smtClean="0"/>
              <a:t>Officer (DDO</a:t>
            </a:r>
            <a:r>
              <a:rPr lang="en-IN" sz="2800" b="1" dirty="0" smtClean="0"/>
              <a:t>)</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990600"/>
            <a:ext cx="8610600" cy="6093976"/>
          </a:xfrm>
          <a:prstGeom prst="rect">
            <a:avLst/>
          </a:prstGeom>
          <a:noFill/>
        </p:spPr>
        <p:txBody>
          <a:bodyPr wrap="square" rtlCol="0">
            <a:spAutoFit/>
          </a:bodyPr>
          <a:lstStyle/>
          <a:p>
            <a:pPr lvl="0">
              <a:lnSpc>
                <a:spcPct val="150000"/>
              </a:lnSpc>
              <a:buFont typeface="Wingdings" pitchFamily="2" charset="2"/>
              <a:buChar char="q"/>
            </a:pPr>
            <a:r>
              <a:rPr lang="en-IN" dirty="0" smtClean="0"/>
              <a:t>  In </a:t>
            </a:r>
            <a:r>
              <a:rPr lang="en-IN" dirty="0" smtClean="0"/>
              <a:t>respect of employees and pensioners, the Bank details shall be entered as one </a:t>
            </a:r>
            <a:endParaRPr lang="en-IN" dirty="0" smtClean="0"/>
          </a:p>
          <a:p>
            <a:pPr lvl="0">
              <a:lnSpc>
                <a:spcPct val="150000"/>
              </a:lnSpc>
            </a:pPr>
            <a:r>
              <a:rPr lang="en-IN" dirty="0" smtClean="0"/>
              <a:t> </a:t>
            </a:r>
            <a:r>
              <a:rPr lang="en-IN" dirty="0" smtClean="0"/>
              <a:t>     time </a:t>
            </a:r>
            <a:r>
              <a:rPr lang="en-IN" dirty="0" smtClean="0"/>
              <a:t>activity. </a:t>
            </a:r>
            <a:endParaRPr lang="en-IN" dirty="0" smtClean="0"/>
          </a:p>
          <a:p>
            <a:pPr lvl="0">
              <a:lnSpc>
                <a:spcPct val="150000"/>
              </a:lnSpc>
            </a:pPr>
            <a:endParaRPr lang="en-IN" sz="800" dirty="0" smtClean="0"/>
          </a:p>
          <a:p>
            <a:pPr lvl="0">
              <a:lnSpc>
                <a:spcPct val="150000"/>
              </a:lnSpc>
              <a:buFont typeface="Wingdings" pitchFamily="2" charset="2"/>
              <a:buChar char="q"/>
            </a:pPr>
            <a:r>
              <a:rPr lang="en-IN" dirty="0" smtClean="0"/>
              <a:t>  In </a:t>
            </a:r>
            <a:r>
              <a:rPr lang="en-IN" dirty="0" smtClean="0"/>
              <a:t>case, the details are already available in the DDO Request, it will be populated </a:t>
            </a:r>
            <a:endParaRPr lang="en-IN" dirty="0" smtClean="0"/>
          </a:p>
          <a:p>
            <a:pPr lvl="0">
              <a:lnSpc>
                <a:spcPct val="150000"/>
              </a:lnSpc>
            </a:pPr>
            <a:r>
              <a:rPr lang="en-IN" dirty="0" smtClean="0"/>
              <a:t> </a:t>
            </a:r>
            <a:r>
              <a:rPr lang="en-IN" dirty="0" smtClean="0"/>
              <a:t>     and </a:t>
            </a:r>
            <a:r>
              <a:rPr lang="en-IN" dirty="0" smtClean="0"/>
              <a:t>the DDO shall check the Account details.  </a:t>
            </a:r>
            <a:endParaRPr lang="en-IN" dirty="0" smtClean="0"/>
          </a:p>
          <a:p>
            <a:pPr lvl="0">
              <a:lnSpc>
                <a:spcPct val="150000"/>
              </a:lnSpc>
            </a:pPr>
            <a:endParaRPr lang="en-IN" sz="1100" dirty="0" smtClean="0"/>
          </a:p>
          <a:p>
            <a:pPr lvl="0">
              <a:lnSpc>
                <a:spcPct val="150000"/>
              </a:lnSpc>
              <a:buFont typeface="Wingdings" pitchFamily="2" charset="2"/>
              <a:buChar char="q"/>
            </a:pPr>
            <a:r>
              <a:rPr lang="en-IN" dirty="0" smtClean="0"/>
              <a:t>  The </a:t>
            </a:r>
            <a:r>
              <a:rPr lang="en-IN" dirty="0" smtClean="0"/>
              <a:t>DDO shall take utmost care to enter correct details. Once the details are </a:t>
            </a:r>
            <a:r>
              <a:rPr lang="en-IN" dirty="0" smtClean="0"/>
              <a:t> </a:t>
            </a:r>
          </a:p>
          <a:p>
            <a:pPr lvl="0">
              <a:lnSpc>
                <a:spcPct val="150000"/>
              </a:lnSpc>
            </a:pPr>
            <a:r>
              <a:rPr lang="en-IN" dirty="0" smtClean="0"/>
              <a:t> </a:t>
            </a:r>
            <a:r>
              <a:rPr lang="en-IN" dirty="0" smtClean="0"/>
              <a:t>     entered</a:t>
            </a:r>
            <a:r>
              <a:rPr lang="en-IN" dirty="0" smtClean="0"/>
              <a:t>, the details get freezes and for any correction he shall approach concerned </a:t>
            </a:r>
            <a:endParaRPr lang="en-IN" dirty="0" smtClean="0"/>
          </a:p>
          <a:p>
            <a:pPr lvl="0">
              <a:lnSpc>
                <a:spcPct val="150000"/>
              </a:lnSpc>
            </a:pPr>
            <a:r>
              <a:rPr lang="en-IN" dirty="0" smtClean="0"/>
              <a:t> </a:t>
            </a:r>
            <a:r>
              <a:rPr lang="en-IN" dirty="0" smtClean="0"/>
              <a:t>     Treasury</a:t>
            </a:r>
            <a:r>
              <a:rPr lang="en-IN" dirty="0" smtClean="0"/>
              <a:t>. </a:t>
            </a:r>
            <a:endParaRPr lang="en-IN" dirty="0" smtClean="0"/>
          </a:p>
          <a:p>
            <a:pPr lvl="0">
              <a:lnSpc>
                <a:spcPct val="150000"/>
              </a:lnSpc>
            </a:pPr>
            <a:endParaRPr lang="en-IN" sz="700" dirty="0" smtClean="0"/>
          </a:p>
          <a:p>
            <a:pPr lvl="0">
              <a:lnSpc>
                <a:spcPct val="150000"/>
              </a:lnSpc>
              <a:buFont typeface="Wingdings" pitchFamily="2" charset="2"/>
              <a:buChar char="q"/>
            </a:pPr>
            <a:r>
              <a:rPr lang="en-IN" dirty="0" smtClean="0"/>
              <a:t>  For </a:t>
            </a:r>
            <a:r>
              <a:rPr lang="en-IN" dirty="0" smtClean="0"/>
              <a:t>payment of salaries/pensions, bill will be submitted online with a single list of </a:t>
            </a:r>
            <a:endParaRPr lang="en-IN" dirty="0" smtClean="0"/>
          </a:p>
          <a:p>
            <a:pPr lvl="0">
              <a:lnSpc>
                <a:spcPct val="150000"/>
              </a:lnSpc>
            </a:pPr>
            <a:r>
              <a:rPr lang="en-IN" dirty="0" smtClean="0"/>
              <a:t> </a:t>
            </a:r>
            <a:r>
              <a:rPr lang="en-IN" dirty="0" smtClean="0"/>
              <a:t>     all </a:t>
            </a:r>
            <a:r>
              <a:rPr lang="en-IN" dirty="0" smtClean="0"/>
              <a:t>such employees/pensioners for each bill through DDO Request</a:t>
            </a:r>
            <a:r>
              <a:rPr lang="en-IN" dirty="0" smtClean="0"/>
              <a:t>.</a:t>
            </a:r>
          </a:p>
          <a:p>
            <a:pPr lvl="0">
              <a:lnSpc>
                <a:spcPct val="150000"/>
              </a:lnSpc>
            </a:pPr>
            <a:endParaRPr lang="en-IN" sz="1200" dirty="0" smtClean="0"/>
          </a:p>
          <a:p>
            <a:pPr lvl="0">
              <a:lnSpc>
                <a:spcPct val="150000"/>
              </a:lnSpc>
              <a:buFont typeface="Wingdings" pitchFamily="2" charset="2"/>
              <a:buChar char="q"/>
            </a:pPr>
            <a:r>
              <a:rPr lang="en-IN" dirty="0" smtClean="0"/>
              <a:t>   It </a:t>
            </a:r>
            <a:r>
              <a:rPr lang="en-IN" dirty="0" smtClean="0"/>
              <a:t>shall contain details of IFSC Codes and Bank Account Numbers of </a:t>
            </a:r>
            <a:r>
              <a:rPr lang="en-IN" dirty="0" smtClean="0"/>
              <a:t> </a:t>
            </a:r>
          </a:p>
          <a:p>
            <a:pPr lvl="0">
              <a:lnSpc>
                <a:spcPct val="150000"/>
              </a:lnSpc>
            </a:pPr>
            <a:r>
              <a:rPr lang="en-IN" dirty="0" smtClean="0"/>
              <a:t> </a:t>
            </a:r>
            <a:r>
              <a:rPr lang="en-IN" dirty="0" smtClean="0"/>
              <a:t>      employees/pensioners</a:t>
            </a:r>
            <a:r>
              <a:rPr lang="en-IN" dirty="0" smtClean="0"/>
              <a:t>.</a:t>
            </a:r>
          </a:p>
          <a:p>
            <a:pPr lvl="0">
              <a:lnSpc>
                <a:spcPct val="150000"/>
              </a:lnSpc>
            </a:pPr>
            <a:r>
              <a:rPr lang="en-IN" dirty="0" smtClean="0"/>
              <a:t> </a:t>
            </a:r>
            <a:endParaRPr lang="en-IN" dirty="0"/>
          </a:p>
        </p:txBody>
      </p:sp>
      <p:sp>
        <p:nvSpPr>
          <p:cNvPr id="6" name="Rectangle 5"/>
          <p:cNvSpPr/>
          <p:nvPr/>
        </p:nvSpPr>
        <p:spPr>
          <a:xfrm>
            <a:off x="0" y="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Drawing and </a:t>
            </a:r>
            <a:endParaRPr lang="en-IN" sz="2800" b="1" dirty="0" smtClean="0"/>
          </a:p>
          <a:p>
            <a:pPr lvl="0" algn="ctr"/>
            <a:r>
              <a:rPr lang="en-IN" sz="2800" b="1" dirty="0" smtClean="0"/>
              <a:t>Disbursing </a:t>
            </a:r>
            <a:r>
              <a:rPr lang="en-IN" sz="2800" b="1" dirty="0" smtClean="0"/>
              <a:t>Officer (DDO</a:t>
            </a:r>
            <a:r>
              <a:rPr lang="en-IN" sz="2800" b="1" dirty="0" smtClean="0"/>
              <a:t>)</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654582"/>
            <a:ext cx="8610600" cy="3831818"/>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DDO shall submit all the bills for payment through DDO Request in </a:t>
            </a:r>
            <a:endParaRPr lang="en-IN" dirty="0" smtClean="0"/>
          </a:p>
          <a:p>
            <a:pPr lvl="0">
              <a:lnSpc>
                <a:spcPct val="150000"/>
              </a:lnSpc>
            </a:pPr>
            <a:r>
              <a:rPr lang="en-IN" dirty="0" smtClean="0"/>
              <a:t> </a:t>
            </a:r>
            <a:r>
              <a:rPr lang="en-IN" dirty="0" smtClean="0"/>
              <a:t>      prescribed </a:t>
            </a:r>
            <a:r>
              <a:rPr lang="en-IN" dirty="0" smtClean="0"/>
              <a:t>bill format. After successful submission of bill, an online TBR Number  </a:t>
            </a:r>
            <a:r>
              <a:rPr lang="en-IN" dirty="0" smtClean="0"/>
              <a:t>   </a:t>
            </a:r>
          </a:p>
          <a:p>
            <a:pPr lvl="0">
              <a:lnSpc>
                <a:spcPct val="150000"/>
              </a:lnSpc>
            </a:pPr>
            <a:r>
              <a:rPr lang="en-IN" dirty="0" smtClean="0"/>
              <a:t> </a:t>
            </a:r>
            <a:r>
              <a:rPr lang="en-IN" dirty="0" smtClean="0"/>
              <a:t>      will </a:t>
            </a:r>
            <a:r>
              <a:rPr lang="en-IN" dirty="0" smtClean="0"/>
              <a:t>be generated and it shall be entered on the physical copy of the bill in Red Ink </a:t>
            </a:r>
            <a:endParaRPr lang="en-IN" dirty="0" smtClean="0"/>
          </a:p>
          <a:p>
            <a:pPr lvl="0">
              <a:lnSpc>
                <a:spcPct val="150000"/>
              </a:lnSpc>
            </a:pPr>
            <a:r>
              <a:rPr lang="en-IN" dirty="0" smtClean="0"/>
              <a:t> </a:t>
            </a:r>
            <a:r>
              <a:rPr lang="en-IN" dirty="0" smtClean="0"/>
              <a:t>      apart </a:t>
            </a:r>
            <a:r>
              <a:rPr lang="en-IN" dirty="0" smtClean="0"/>
              <a:t>from regular TBR Number</a:t>
            </a:r>
            <a:r>
              <a:rPr lang="en-IN" dirty="0" smtClean="0"/>
              <a:t>.</a:t>
            </a:r>
          </a:p>
          <a:p>
            <a:pPr lvl="0">
              <a:lnSpc>
                <a:spcPct val="150000"/>
              </a:lnSpc>
            </a:pPr>
            <a:endParaRPr lang="en-IN" dirty="0" smtClean="0"/>
          </a:p>
          <a:p>
            <a:pPr lvl="0">
              <a:lnSpc>
                <a:spcPct val="150000"/>
              </a:lnSpc>
              <a:buFont typeface="Wingdings" pitchFamily="2" charset="2"/>
              <a:buChar char="q"/>
            </a:pPr>
            <a:r>
              <a:rPr lang="en-IN" dirty="0" smtClean="0"/>
              <a:t>   The </a:t>
            </a:r>
            <a:r>
              <a:rPr lang="en-IN" dirty="0" smtClean="0"/>
              <a:t>physical copy of the bill shall be submitted at Treasury along with all the </a:t>
            </a:r>
            <a:endParaRPr lang="en-IN" dirty="0" smtClean="0"/>
          </a:p>
          <a:p>
            <a:pPr lvl="0">
              <a:lnSpc>
                <a:spcPct val="150000"/>
              </a:lnSpc>
            </a:pPr>
            <a:r>
              <a:rPr lang="en-IN" dirty="0" smtClean="0"/>
              <a:t> </a:t>
            </a:r>
            <a:r>
              <a:rPr lang="en-IN" dirty="0" smtClean="0"/>
              <a:t>      certificates</a:t>
            </a:r>
            <a:r>
              <a:rPr lang="en-IN" dirty="0" smtClean="0"/>
              <a:t>, sanction orders, necessary documents/vouchers and single list of all </a:t>
            </a:r>
            <a:endParaRPr lang="en-IN" dirty="0" smtClean="0"/>
          </a:p>
          <a:p>
            <a:pPr lvl="0">
              <a:lnSpc>
                <a:spcPct val="150000"/>
              </a:lnSpc>
            </a:pPr>
            <a:r>
              <a:rPr lang="en-IN" dirty="0" smtClean="0"/>
              <a:t> </a:t>
            </a:r>
            <a:r>
              <a:rPr lang="en-IN" dirty="0" smtClean="0"/>
              <a:t>     such </a:t>
            </a:r>
            <a:r>
              <a:rPr lang="en-IN" dirty="0" smtClean="0"/>
              <a:t>payees with IFSC Codes and Bank Account </a:t>
            </a:r>
            <a:r>
              <a:rPr lang="en-IN" dirty="0" err="1" smtClean="0"/>
              <a:t>No.s</a:t>
            </a:r>
            <a:r>
              <a:rPr lang="en-IN" dirty="0" smtClean="0"/>
              <a:t> of beneficiaries.</a:t>
            </a:r>
          </a:p>
          <a:p>
            <a:pPr lvl="0">
              <a:lnSpc>
                <a:spcPct val="150000"/>
              </a:lnSpc>
            </a:pPr>
            <a:r>
              <a:rPr lang="en-IN" dirty="0" smtClean="0"/>
              <a:t> </a:t>
            </a:r>
            <a:endParaRPr lang="en-IN" dirty="0"/>
          </a:p>
        </p:txBody>
      </p:sp>
      <p:sp>
        <p:nvSpPr>
          <p:cNvPr id="6" name="Rectangle 5"/>
          <p:cNvSpPr/>
          <p:nvPr/>
        </p:nvSpPr>
        <p:spPr>
          <a:xfrm>
            <a:off x="0" y="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Drawing and </a:t>
            </a:r>
            <a:endParaRPr lang="en-IN" sz="2800" b="1" dirty="0" smtClean="0"/>
          </a:p>
          <a:p>
            <a:pPr lvl="0" algn="ctr"/>
            <a:r>
              <a:rPr lang="en-IN" sz="2800" b="1" dirty="0" smtClean="0"/>
              <a:t>Disbursing </a:t>
            </a:r>
            <a:r>
              <a:rPr lang="en-IN" sz="2800" b="1" dirty="0" smtClean="0"/>
              <a:t>Officer (DDO</a:t>
            </a:r>
            <a:r>
              <a:rPr lang="en-IN" sz="2800" b="1" dirty="0" smtClean="0"/>
              <a:t>)</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654582"/>
            <a:ext cx="8610600" cy="3788858"/>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DDO will submit a separate certificate along with the </a:t>
            </a:r>
            <a:r>
              <a:rPr lang="en-IN" dirty="0" smtClean="0"/>
              <a:t>bill  “ </a:t>
            </a:r>
            <a:r>
              <a:rPr lang="en-IN" dirty="0" smtClean="0"/>
              <a:t>Certified that the </a:t>
            </a:r>
            <a:endParaRPr lang="en-IN" dirty="0" smtClean="0"/>
          </a:p>
          <a:p>
            <a:pPr lvl="0">
              <a:lnSpc>
                <a:spcPct val="150000"/>
              </a:lnSpc>
            </a:pPr>
            <a:r>
              <a:rPr lang="en-IN" dirty="0" smtClean="0"/>
              <a:t> </a:t>
            </a:r>
            <a:r>
              <a:rPr lang="en-IN" dirty="0" smtClean="0"/>
              <a:t>     net </a:t>
            </a:r>
            <a:r>
              <a:rPr lang="en-IN" dirty="0" smtClean="0"/>
              <a:t>claim of this bill will be transferred electronically into the Bank Account of the </a:t>
            </a:r>
            <a:endParaRPr lang="en-IN" dirty="0" smtClean="0"/>
          </a:p>
          <a:p>
            <a:pPr lvl="0">
              <a:lnSpc>
                <a:spcPct val="150000"/>
              </a:lnSpc>
            </a:pPr>
            <a:r>
              <a:rPr lang="en-IN" dirty="0" smtClean="0"/>
              <a:t> </a:t>
            </a:r>
            <a:r>
              <a:rPr lang="en-IN" dirty="0" smtClean="0"/>
              <a:t>     beneficiaries </a:t>
            </a:r>
            <a:r>
              <a:rPr lang="en-IN" dirty="0" smtClean="0"/>
              <a:t>and the correct Bank details of the beneficiaries have been furnished </a:t>
            </a:r>
            <a:endParaRPr lang="en-IN" dirty="0" smtClean="0"/>
          </a:p>
          <a:p>
            <a:pPr lvl="0">
              <a:lnSpc>
                <a:spcPct val="150000"/>
              </a:lnSpc>
            </a:pPr>
            <a:r>
              <a:rPr lang="en-IN" dirty="0" smtClean="0"/>
              <a:t> </a:t>
            </a:r>
            <a:r>
              <a:rPr lang="en-IN" dirty="0" smtClean="0"/>
              <a:t>     in </a:t>
            </a:r>
            <a:r>
              <a:rPr lang="en-IN" dirty="0" smtClean="0"/>
              <a:t>a separate list after due verification and entered in the DDO Request Portal </a:t>
            </a:r>
            <a:endParaRPr lang="en-IN" dirty="0" smtClean="0"/>
          </a:p>
          <a:p>
            <a:pPr lvl="0">
              <a:lnSpc>
                <a:spcPct val="150000"/>
              </a:lnSpc>
            </a:pPr>
            <a:r>
              <a:rPr lang="en-IN" dirty="0" smtClean="0"/>
              <a:t> </a:t>
            </a:r>
            <a:r>
              <a:rPr lang="en-IN" dirty="0" smtClean="0"/>
              <a:t>     bearing </a:t>
            </a:r>
            <a:r>
              <a:rPr lang="en-IN" dirty="0" smtClean="0"/>
              <a:t>TBR No………….  In case of the unsuccessful payments, the amount may be </a:t>
            </a:r>
            <a:endParaRPr lang="en-IN" dirty="0" smtClean="0"/>
          </a:p>
          <a:p>
            <a:pPr lvl="0">
              <a:lnSpc>
                <a:spcPct val="150000"/>
              </a:lnSpc>
            </a:pPr>
            <a:r>
              <a:rPr lang="en-IN" dirty="0" smtClean="0"/>
              <a:t> </a:t>
            </a:r>
            <a:r>
              <a:rPr lang="en-IN" dirty="0" smtClean="0"/>
              <a:t>     credited </a:t>
            </a:r>
            <a:r>
              <a:rPr lang="en-IN" dirty="0" smtClean="0"/>
              <a:t>to the Suspense Head</a:t>
            </a:r>
            <a:r>
              <a:rPr lang="en-IN" dirty="0" smtClean="0"/>
              <a:t>.”</a:t>
            </a:r>
          </a:p>
          <a:p>
            <a:pPr lvl="0">
              <a:lnSpc>
                <a:spcPct val="150000"/>
              </a:lnSpc>
            </a:pPr>
            <a:endParaRPr lang="en-IN" dirty="0" smtClean="0"/>
          </a:p>
          <a:p>
            <a:pPr lvl="0">
              <a:lnSpc>
                <a:spcPct val="150000"/>
              </a:lnSpc>
              <a:buFont typeface="Wingdings" pitchFamily="2" charset="2"/>
              <a:buChar char="q"/>
            </a:pPr>
            <a:r>
              <a:rPr lang="en-IN" dirty="0" smtClean="0"/>
              <a:t>  The </a:t>
            </a:r>
            <a:r>
              <a:rPr lang="en-IN" dirty="0" smtClean="0"/>
              <a:t>DDO need not submit any list of beneficiaries / CD  to the Agency Bank </a:t>
            </a:r>
            <a:endParaRPr lang="en-IN" dirty="0" smtClean="0"/>
          </a:p>
          <a:p>
            <a:pPr lvl="0">
              <a:lnSpc>
                <a:spcPct val="150000"/>
              </a:lnSpc>
            </a:pPr>
            <a:r>
              <a:rPr lang="en-IN" dirty="0" smtClean="0"/>
              <a:t>      (</a:t>
            </a:r>
            <a:r>
              <a:rPr lang="en-IN" dirty="0" smtClean="0"/>
              <a:t>Treasury Branch, SBI) for the bills presented in the e-</a:t>
            </a:r>
            <a:r>
              <a:rPr lang="en-IN" dirty="0" err="1" smtClean="0"/>
              <a:t>kuber</a:t>
            </a:r>
            <a:r>
              <a:rPr lang="en-IN" dirty="0" smtClean="0"/>
              <a:t> system.</a:t>
            </a:r>
            <a:endParaRPr lang="en-IN" dirty="0"/>
          </a:p>
        </p:txBody>
      </p:sp>
      <p:sp>
        <p:nvSpPr>
          <p:cNvPr id="6" name="Rectangle 5"/>
          <p:cNvSpPr/>
          <p:nvPr/>
        </p:nvSpPr>
        <p:spPr>
          <a:xfrm>
            <a:off x="0" y="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Drawing and </a:t>
            </a:r>
            <a:endParaRPr lang="en-IN" sz="2800" b="1" dirty="0" smtClean="0"/>
          </a:p>
          <a:p>
            <a:pPr lvl="0" algn="ctr"/>
            <a:r>
              <a:rPr lang="en-IN" sz="2800" b="1" dirty="0" smtClean="0"/>
              <a:t>Disbursing </a:t>
            </a:r>
            <a:r>
              <a:rPr lang="en-IN" sz="2800" b="1" dirty="0" smtClean="0"/>
              <a:t>Officer (DDO</a:t>
            </a:r>
            <a:r>
              <a:rPr lang="en-IN" sz="2800" b="1" dirty="0" smtClean="0"/>
              <a:t>)</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433185"/>
            <a:ext cx="8610600" cy="4662815"/>
          </a:xfrm>
          <a:prstGeom prst="rect">
            <a:avLst/>
          </a:prstGeom>
          <a:noFill/>
        </p:spPr>
        <p:txBody>
          <a:bodyPr wrap="square" rtlCol="0">
            <a:spAutoFit/>
          </a:bodyPr>
          <a:lstStyle/>
          <a:p>
            <a:pPr lvl="0">
              <a:lnSpc>
                <a:spcPct val="150000"/>
              </a:lnSpc>
              <a:buFont typeface="Wingdings" pitchFamily="2" charset="2"/>
              <a:buChar char="q"/>
            </a:pPr>
            <a:r>
              <a:rPr lang="en-IN" dirty="0" smtClean="0"/>
              <a:t>   On </a:t>
            </a:r>
            <a:r>
              <a:rPr lang="en-IN" dirty="0" smtClean="0"/>
              <a:t>receipt of payment details to the beneficiaries for that particular bill in DDO </a:t>
            </a:r>
            <a:endParaRPr lang="en-IN" dirty="0" smtClean="0"/>
          </a:p>
          <a:p>
            <a:pPr lvl="0">
              <a:lnSpc>
                <a:spcPct val="150000"/>
              </a:lnSpc>
            </a:pPr>
            <a:r>
              <a:rPr lang="en-IN" dirty="0" smtClean="0"/>
              <a:t> </a:t>
            </a:r>
            <a:r>
              <a:rPr lang="en-IN" dirty="0" smtClean="0"/>
              <a:t>      request</a:t>
            </a:r>
            <a:r>
              <a:rPr lang="en-IN" dirty="0" smtClean="0"/>
              <a:t>, the DDO shall record the net amount of the bill in the Cash Book, </a:t>
            </a:r>
            <a:endParaRPr lang="en-IN" dirty="0" smtClean="0"/>
          </a:p>
          <a:p>
            <a:pPr lvl="0">
              <a:lnSpc>
                <a:spcPct val="150000"/>
              </a:lnSpc>
            </a:pPr>
            <a:r>
              <a:rPr lang="en-IN" dirty="0" smtClean="0"/>
              <a:t> </a:t>
            </a:r>
            <a:r>
              <a:rPr lang="en-IN" dirty="0" smtClean="0"/>
              <a:t>     </a:t>
            </a:r>
            <a:r>
              <a:rPr lang="en-IN" dirty="0" err="1" smtClean="0"/>
              <a:t>Acquittance</a:t>
            </a:r>
            <a:r>
              <a:rPr lang="en-IN" dirty="0" smtClean="0"/>
              <a:t> </a:t>
            </a:r>
            <a:r>
              <a:rPr lang="en-IN" dirty="0" smtClean="0"/>
              <a:t>Register or any other payments register in token of disbursements of </a:t>
            </a:r>
            <a:endParaRPr lang="en-IN" dirty="0" smtClean="0"/>
          </a:p>
          <a:p>
            <a:pPr lvl="0">
              <a:lnSpc>
                <a:spcPct val="150000"/>
              </a:lnSpc>
            </a:pPr>
            <a:r>
              <a:rPr lang="en-IN" dirty="0" smtClean="0"/>
              <a:t> </a:t>
            </a:r>
            <a:r>
              <a:rPr lang="en-IN" dirty="0" smtClean="0"/>
              <a:t>     the </a:t>
            </a:r>
            <a:r>
              <a:rPr lang="en-IN" dirty="0" smtClean="0"/>
              <a:t>claim. </a:t>
            </a:r>
            <a:endParaRPr lang="en-IN" dirty="0" smtClean="0"/>
          </a:p>
          <a:p>
            <a:pPr lvl="0">
              <a:lnSpc>
                <a:spcPct val="150000"/>
              </a:lnSpc>
            </a:pPr>
            <a:endParaRPr lang="en-IN" dirty="0" smtClean="0"/>
          </a:p>
          <a:p>
            <a:pPr lvl="0">
              <a:lnSpc>
                <a:spcPct val="150000"/>
              </a:lnSpc>
              <a:buFont typeface="Wingdings" pitchFamily="2" charset="2"/>
              <a:buChar char="q"/>
            </a:pPr>
            <a:r>
              <a:rPr lang="en-IN" dirty="0" smtClean="0"/>
              <a:t> </a:t>
            </a:r>
            <a:r>
              <a:rPr lang="en-IN" dirty="0" smtClean="0"/>
              <a:t>  In </a:t>
            </a:r>
            <a:r>
              <a:rPr lang="en-IN" dirty="0" smtClean="0"/>
              <a:t>case of unsuccessful payment, the DDO shall record the aggregate amount of </a:t>
            </a:r>
            <a:endParaRPr lang="en-IN" dirty="0" smtClean="0"/>
          </a:p>
          <a:p>
            <a:pPr lvl="0">
              <a:lnSpc>
                <a:spcPct val="150000"/>
              </a:lnSpc>
            </a:pPr>
            <a:r>
              <a:rPr lang="en-IN" dirty="0" smtClean="0"/>
              <a:t> </a:t>
            </a:r>
            <a:r>
              <a:rPr lang="en-IN" dirty="0" smtClean="0"/>
              <a:t>      the </a:t>
            </a:r>
            <a:r>
              <a:rPr lang="en-IN" dirty="0" smtClean="0"/>
              <a:t>unsuccessful payments in that particular bill on the receipt side of the cash </a:t>
            </a:r>
            <a:endParaRPr lang="en-IN" dirty="0" smtClean="0"/>
          </a:p>
          <a:p>
            <a:pPr lvl="0">
              <a:lnSpc>
                <a:spcPct val="150000"/>
              </a:lnSpc>
            </a:pPr>
            <a:r>
              <a:rPr lang="en-IN" dirty="0" smtClean="0"/>
              <a:t> </a:t>
            </a:r>
            <a:r>
              <a:rPr lang="en-IN" dirty="0" smtClean="0"/>
              <a:t>      book.</a:t>
            </a:r>
          </a:p>
          <a:p>
            <a:pPr lvl="0">
              <a:lnSpc>
                <a:spcPct val="150000"/>
              </a:lnSpc>
            </a:pPr>
            <a:endParaRPr lang="en-IN" dirty="0" smtClean="0"/>
          </a:p>
          <a:p>
            <a:pPr lvl="0">
              <a:lnSpc>
                <a:spcPct val="150000"/>
              </a:lnSpc>
              <a:buFont typeface="Wingdings" pitchFamily="2" charset="2"/>
              <a:buChar char="q"/>
            </a:pPr>
            <a:r>
              <a:rPr lang="en-IN" dirty="0" smtClean="0"/>
              <a:t>  In </a:t>
            </a:r>
            <a:r>
              <a:rPr lang="en-IN" dirty="0" smtClean="0"/>
              <a:t>case, the bill is rejected with objections, the DDO shall process the bill once </a:t>
            </a:r>
            <a:endParaRPr lang="en-IN" dirty="0" smtClean="0"/>
          </a:p>
          <a:p>
            <a:pPr lvl="0">
              <a:lnSpc>
                <a:spcPct val="150000"/>
              </a:lnSpc>
            </a:pPr>
            <a:r>
              <a:rPr lang="en-IN" dirty="0" smtClean="0"/>
              <a:t> </a:t>
            </a:r>
            <a:r>
              <a:rPr lang="en-IN" dirty="0" smtClean="0"/>
              <a:t>     again </a:t>
            </a:r>
            <a:r>
              <a:rPr lang="en-IN" dirty="0" smtClean="0"/>
              <a:t>in the procedure as mentioned above.</a:t>
            </a:r>
            <a:endParaRPr lang="en-IN" dirty="0"/>
          </a:p>
        </p:txBody>
      </p:sp>
      <p:sp>
        <p:nvSpPr>
          <p:cNvPr id="6" name="Rectangle 5"/>
          <p:cNvSpPr/>
          <p:nvPr/>
        </p:nvSpPr>
        <p:spPr>
          <a:xfrm>
            <a:off x="0" y="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Drawing and </a:t>
            </a:r>
            <a:endParaRPr lang="en-IN" sz="2800" b="1" dirty="0" smtClean="0"/>
          </a:p>
          <a:p>
            <a:pPr lvl="0" algn="ctr"/>
            <a:r>
              <a:rPr lang="en-IN" sz="2800" b="1" dirty="0" smtClean="0"/>
              <a:t>Disbursing </a:t>
            </a:r>
            <a:r>
              <a:rPr lang="en-IN" sz="2800" b="1" dirty="0" smtClean="0"/>
              <a:t>Officer (DDO</a:t>
            </a:r>
            <a:r>
              <a:rPr lang="en-IN" sz="2800" b="1" dirty="0" smtClean="0"/>
              <a:t>)</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295400"/>
            <a:ext cx="8610600" cy="4662815"/>
          </a:xfrm>
          <a:prstGeom prst="rect">
            <a:avLst/>
          </a:prstGeom>
          <a:noFill/>
        </p:spPr>
        <p:txBody>
          <a:bodyPr wrap="square" rtlCol="0">
            <a:spAutoFit/>
          </a:bodyPr>
          <a:lstStyle/>
          <a:p>
            <a:pPr lvl="0">
              <a:lnSpc>
                <a:spcPct val="150000"/>
              </a:lnSpc>
              <a:buFont typeface="Wingdings" pitchFamily="2" charset="2"/>
              <a:buChar char="q"/>
            </a:pPr>
            <a:r>
              <a:rPr lang="en-IN" dirty="0" smtClean="0"/>
              <a:t>  In </a:t>
            </a:r>
            <a:r>
              <a:rPr lang="en-IN" dirty="0" smtClean="0"/>
              <a:t>the Treasury, after receiving the physical copy of the bill, the bill receiving </a:t>
            </a:r>
            <a:endParaRPr lang="en-IN" dirty="0" smtClean="0"/>
          </a:p>
          <a:p>
            <a:pPr lvl="0">
              <a:lnSpc>
                <a:spcPct val="150000"/>
              </a:lnSpc>
            </a:pPr>
            <a:r>
              <a:rPr lang="en-IN" dirty="0" smtClean="0"/>
              <a:t>      accountant </a:t>
            </a:r>
            <a:r>
              <a:rPr lang="en-IN" dirty="0" smtClean="0"/>
              <a:t>shall enter the online TBR No. of the DDO in the IMPACT and bill is </a:t>
            </a:r>
            <a:endParaRPr lang="en-IN" dirty="0" smtClean="0"/>
          </a:p>
          <a:p>
            <a:pPr lvl="0">
              <a:lnSpc>
                <a:spcPct val="150000"/>
              </a:lnSpc>
            </a:pPr>
            <a:r>
              <a:rPr lang="en-IN" dirty="0" smtClean="0"/>
              <a:t> </a:t>
            </a:r>
            <a:r>
              <a:rPr lang="en-IN" dirty="0" smtClean="0"/>
              <a:t>     auto </a:t>
            </a:r>
            <a:r>
              <a:rPr lang="en-IN" dirty="0" smtClean="0"/>
              <a:t>populated with the payee list</a:t>
            </a:r>
            <a:r>
              <a:rPr lang="en-IN" dirty="0" smtClean="0"/>
              <a:t>.</a:t>
            </a:r>
          </a:p>
          <a:p>
            <a:pPr lvl="0">
              <a:lnSpc>
                <a:spcPct val="150000"/>
              </a:lnSpc>
            </a:pPr>
            <a:endParaRPr lang="en-IN" dirty="0" smtClean="0"/>
          </a:p>
          <a:p>
            <a:pPr lvl="0">
              <a:lnSpc>
                <a:spcPct val="150000"/>
              </a:lnSpc>
              <a:buFont typeface="Wingdings" pitchFamily="2" charset="2"/>
              <a:buChar char="q"/>
            </a:pPr>
            <a:r>
              <a:rPr lang="en-IN" dirty="0" smtClean="0"/>
              <a:t>  </a:t>
            </a:r>
            <a:r>
              <a:rPr lang="en-IN" dirty="0" smtClean="0"/>
              <a:t>An online Trans ID No./Token No. will be generated on receipt of the bill. The </a:t>
            </a:r>
            <a:endParaRPr lang="en-IN" dirty="0" smtClean="0"/>
          </a:p>
          <a:p>
            <a:pPr lvl="0">
              <a:lnSpc>
                <a:spcPct val="150000"/>
              </a:lnSpc>
            </a:pPr>
            <a:r>
              <a:rPr lang="en-IN" dirty="0" smtClean="0"/>
              <a:t> </a:t>
            </a:r>
            <a:r>
              <a:rPr lang="en-IN" dirty="0" smtClean="0"/>
              <a:t>     same </a:t>
            </a:r>
            <a:r>
              <a:rPr lang="en-IN" dirty="0" smtClean="0"/>
              <a:t>token no. shall be reflected in the DDO Request interface to the concerned </a:t>
            </a:r>
            <a:endParaRPr lang="en-IN" dirty="0" smtClean="0"/>
          </a:p>
          <a:p>
            <a:pPr lvl="0">
              <a:lnSpc>
                <a:spcPct val="150000"/>
              </a:lnSpc>
            </a:pPr>
            <a:r>
              <a:rPr lang="en-IN" dirty="0" smtClean="0"/>
              <a:t> </a:t>
            </a:r>
            <a:r>
              <a:rPr lang="en-IN" dirty="0" smtClean="0"/>
              <a:t>    DDO.</a:t>
            </a:r>
          </a:p>
          <a:p>
            <a:pPr lvl="0">
              <a:lnSpc>
                <a:spcPct val="150000"/>
              </a:lnSpc>
            </a:pPr>
            <a:endParaRPr lang="en-IN" dirty="0" smtClean="0"/>
          </a:p>
          <a:p>
            <a:pPr lvl="0">
              <a:lnSpc>
                <a:spcPct val="150000"/>
              </a:lnSpc>
              <a:buFont typeface="Wingdings" pitchFamily="2" charset="2"/>
              <a:buChar char="q"/>
            </a:pPr>
            <a:r>
              <a:rPr lang="en-IN" dirty="0" smtClean="0"/>
              <a:t>  The </a:t>
            </a:r>
            <a:r>
              <a:rPr lang="en-IN" dirty="0" smtClean="0"/>
              <a:t>bill shall be audited in the IMPACT as per the instructions issued from time to </a:t>
            </a:r>
            <a:endParaRPr lang="en-IN" dirty="0" smtClean="0"/>
          </a:p>
          <a:p>
            <a:pPr lvl="0">
              <a:lnSpc>
                <a:spcPct val="150000"/>
              </a:lnSpc>
            </a:pPr>
            <a:r>
              <a:rPr lang="en-IN" dirty="0" smtClean="0"/>
              <a:t> </a:t>
            </a:r>
            <a:r>
              <a:rPr lang="en-IN" dirty="0" smtClean="0"/>
              <a:t>     time</a:t>
            </a:r>
            <a:r>
              <a:rPr lang="en-IN" dirty="0" smtClean="0"/>
              <a:t>, the pay order shall be affixed and the bank list (e advice) shall be generated </a:t>
            </a:r>
            <a:endParaRPr lang="en-IN" dirty="0" smtClean="0"/>
          </a:p>
          <a:p>
            <a:pPr lvl="0">
              <a:lnSpc>
                <a:spcPct val="150000"/>
              </a:lnSpc>
            </a:pPr>
            <a:r>
              <a:rPr lang="en-IN" dirty="0" smtClean="0"/>
              <a:t> </a:t>
            </a:r>
            <a:r>
              <a:rPr lang="en-IN" dirty="0" smtClean="0"/>
              <a:t>     at </a:t>
            </a:r>
            <a:r>
              <a:rPr lang="en-IN" dirty="0" smtClean="0"/>
              <a:t>Treasury level.</a:t>
            </a:r>
            <a:endParaRPr lang="en-IN" dirty="0"/>
          </a:p>
        </p:txBody>
      </p:sp>
      <p:sp>
        <p:nvSpPr>
          <p:cNvPr id="6" name="Rectangle 5"/>
          <p:cNvSpPr/>
          <p:nvPr/>
        </p:nvSpPr>
        <p:spPr>
          <a:xfrm>
            <a:off x="0" y="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Role of Treasury </a:t>
            </a:r>
            <a:r>
              <a:rPr lang="en-IN" sz="2800" b="1" dirty="0" smtClean="0"/>
              <a:t>Officer</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066800"/>
            <a:ext cx="8610600" cy="5078313"/>
          </a:xfrm>
          <a:prstGeom prst="rect">
            <a:avLst/>
          </a:prstGeom>
          <a:noFill/>
        </p:spPr>
        <p:txBody>
          <a:bodyPr wrap="square" rtlCol="0">
            <a:spAutoFit/>
          </a:bodyPr>
          <a:lstStyle/>
          <a:p>
            <a:pPr lvl="0">
              <a:lnSpc>
                <a:spcPct val="150000"/>
              </a:lnSpc>
              <a:buFont typeface="Wingdings" pitchFamily="2" charset="2"/>
              <a:buChar char="q"/>
            </a:pPr>
            <a:r>
              <a:rPr lang="en-IN" dirty="0" smtClean="0"/>
              <a:t>  At </a:t>
            </a:r>
            <a:r>
              <a:rPr lang="en-IN" dirty="0" smtClean="0"/>
              <a:t>district level, the DTO shall generate consolidated bank list (e advice) and shall </a:t>
            </a:r>
            <a:endParaRPr lang="en-IN" dirty="0" smtClean="0"/>
          </a:p>
          <a:p>
            <a:pPr lvl="0">
              <a:lnSpc>
                <a:spcPct val="150000"/>
              </a:lnSpc>
            </a:pPr>
            <a:r>
              <a:rPr lang="en-IN" dirty="0" smtClean="0"/>
              <a:t> </a:t>
            </a:r>
            <a:r>
              <a:rPr lang="en-IN" dirty="0" smtClean="0"/>
              <a:t>     send </a:t>
            </a:r>
            <a:r>
              <a:rPr lang="en-IN" dirty="0" smtClean="0"/>
              <a:t>to the DTA server with his/her DSC</a:t>
            </a:r>
            <a:r>
              <a:rPr lang="en-IN" dirty="0" smtClean="0"/>
              <a:t>.</a:t>
            </a:r>
          </a:p>
          <a:p>
            <a:pPr lvl="0">
              <a:lnSpc>
                <a:spcPct val="150000"/>
              </a:lnSpc>
            </a:pPr>
            <a:endParaRPr lang="en-IN" dirty="0" smtClean="0"/>
          </a:p>
          <a:p>
            <a:pPr lvl="0">
              <a:lnSpc>
                <a:spcPct val="150000"/>
              </a:lnSpc>
              <a:buFont typeface="Wingdings" pitchFamily="2" charset="2"/>
              <a:buChar char="q"/>
            </a:pPr>
            <a:r>
              <a:rPr lang="en-IN" dirty="0" smtClean="0"/>
              <a:t>  The </a:t>
            </a:r>
            <a:r>
              <a:rPr lang="en-IN" dirty="0" smtClean="0"/>
              <a:t>generated bank list shall not be sent to the agency bank (Treasury Branch, </a:t>
            </a:r>
            <a:endParaRPr lang="en-IN" dirty="0" smtClean="0"/>
          </a:p>
          <a:p>
            <a:pPr lvl="0">
              <a:lnSpc>
                <a:spcPct val="150000"/>
              </a:lnSpc>
            </a:pPr>
            <a:r>
              <a:rPr lang="en-IN" dirty="0" smtClean="0"/>
              <a:t> </a:t>
            </a:r>
            <a:r>
              <a:rPr lang="en-IN" dirty="0" smtClean="0"/>
              <a:t>     SBI</a:t>
            </a:r>
            <a:r>
              <a:rPr lang="en-IN" dirty="0" smtClean="0"/>
              <a:t>) for onward payment for the bills processed through </a:t>
            </a:r>
            <a:r>
              <a:rPr lang="en-IN" dirty="0" smtClean="0"/>
              <a:t>e-</a:t>
            </a:r>
            <a:r>
              <a:rPr lang="en-IN" dirty="0" err="1" smtClean="0"/>
              <a:t>kuber</a:t>
            </a:r>
            <a:r>
              <a:rPr lang="en-IN" dirty="0" smtClean="0"/>
              <a:t>  </a:t>
            </a:r>
            <a:r>
              <a:rPr lang="en-IN" dirty="0" smtClean="0"/>
              <a:t>system.  </a:t>
            </a:r>
            <a:endParaRPr lang="en-IN" dirty="0" smtClean="0"/>
          </a:p>
          <a:p>
            <a:pPr lvl="0">
              <a:lnSpc>
                <a:spcPct val="150000"/>
              </a:lnSpc>
            </a:pPr>
            <a:endParaRPr lang="en-IN" dirty="0" smtClean="0"/>
          </a:p>
          <a:p>
            <a:pPr lvl="0">
              <a:lnSpc>
                <a:spcPct val="150000"/>
              </a:lnSpc>
              <a:buFont typeface="Wingdings" pitchFamily="2" charset="2"/>
              <a:buChar char="q"/>
            </a:pPr>
            <a:r>
              <a:rPr lang="en-IN" dirty="0" smtClean="0"/>
              <a:t>  The </a:t>
            </a:r>
            <a:r>
              <a:rPr lang="en-IN" dirty="0" smtClean="0"/>
              <a:t>generated bank list and bills / vouchers shall be kept in the treasury only for </a:t>
            </a:r>
            <a:endParaRPr lang="en-IN" dirty="0" smtClean="0"/>
          </a:p>
          <a:p>
            <a:pPr lvl="0">
              <a:lnSpc>
                <a:spcPct val="150000"/>
              </a:lnSpc>
            </a:pPr>
            <a:r>
              <a:rPr lang="en-IN" dirty="0" smtClean="0"/>
              <a:t> </a:t>
            </a:r>
            <a:r>
              <a:rPr lang="en-IN" dirty="0" smtClean="0"/>
              <a:t>     record </a:t>
            </a:r>
            <a:r>
              <a:rPr lang="en-IN" dirty="0" smtClean="0"/>
              <a:t>purpose and in any case it</a:t>
            </a:r>
            <a:r>
              <a:rPr lang="en-IN" dirty="0" smtClean="0"/>
              <a:t>.</a:t>
            </a:r>
          </a:p>
          <a:p>
            <a:pPr lvl="0">
              <a:lnSpc>
                <a:spcPct val="150000"/>
              </a:lnSpc>
            </a:pPr>
            <a:endParaRPr lang="en-IN" dirty="0" smtClean="0"/>
          </a:p>
          <a:p>
            <a:pPr>
              <a:lnSpc>
                <a:spcPct val="150000"/>
              </a:lnSpc>
              <a:buFont typeface="Wingdings" pitchFamily="2" charset="2"/>
              <a:buChar char="q"/>
            </a:pPr>
            <a:r>
              <a:rPr lang="en-US" dirty="0" smtClean="0"/>
              <a:t>  Upon </a:t>
            </a:r>
            <a:r>
              <a:rPr lang="en-US" dirty="0" smtClean="0"/>
              <a:t>receipt of the e-scroll/return notification received from RBI for the bank list </a:t>
            </a:r>
            <a:endParaRPr lang="en-US" dirty="0" smtClean="0"/>
          </a:p>
          <a:p>
            <a:pPr>
              <a:lnSpc>
                <a:spcPct val="150000"/>
              </a:lnSpc>
            </a:pPr>
            <a:r>
              <a:rPr lang="en-US" dirty="0" smtClean="0"/>
              <a:t> </a:t>
            </a:r>
            <a:r>
              <a:rPr lang="en-US" dirty="0" smtClean="0"/>
              <a:t>     (</a:t>
            </a:r>
            <a:r>
              <a:rPr lang="en-US" dirty="0" smtClean="0"/>
              <a:t>e –advice) generated for a particular day, the treasury Officer shall affix the </a:t>
            </a:r>
            <a:r>
              <a:rPr lang="en-US" b="1" dirty="0" smtClean="0"/>
              <a:t>paid </a:t>
            </a:r>
            <a:endParaRPr lang="en-US" b="1" dirty="0" smtClean="0"/>
          </a:p>
          <a:p>
            <a:pPr>
              <a:lnSpc>
                <a:spcPct val="150000"/>
              </a:lnSpc>
            </a:pPr>
            <a:r>
              <a:rPr lang="en-US" b="1" dirty="0" smtClean="0"/>
              <a:t> </a:t>
            </a:r>
            <a:r>
              <a:rPr lang="en-US" b="1" dirty="0" smtClean="0"/>
              <a:t>      seal </a:t>
            </a:r>
            <a:r>
              <a:rPr lang="en-US" b="1" dirty="0" smtClean="0"/>
              <a:t>with date</a:t>
            </a:r>
            <a:r>
              <a:rPr lang="en-US" dirty="0" smtClean="0"/>
              <a:t> on each of the physical copy of bills passed for e- payments, </a:t>
            </a:r>
            <a:endParaRPr lang="en-IN" dirty="0"/>
          </a:p>
        </p:txBody>
      </p:sp>
      <p:sp>
        <p:nvSpPr>
          <p:cNvPr id="6" name="Rectangle 5"/>
          <p:cNvSpPr/>
          <p:nvPr/>
        </p:nvSpPr>
        <p:spPr>
          <a:xfrm>
            <a:off x="0" y="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Role of Treasury </a:t>
            </a:r>
            <a:r>
              <a:rPr lang="en-IN" sz="2800" b="1" dirty="0" smtClean="0"/>
              <a:t>Officer</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914400"/>
            <a:ext cx="8610600" cy="5493812"/>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Treasury Officer shall download the daily scroll furnished by RBI from </a:t>
            </a:r>
            <a:endParaRPr lang="en-IN" dirty="0" smtClean="0"/>
          </a:p>
          <a:p>
            <a:pPr lvl="0">
              <a:lnSpc>
                <a:spcPct val="150000"/>
              </a:lnSpc>
            </a:pPr>
            <a:r>
              <a:rPr lang="en-IN" dirty="0" smtClean="0"/>
              <a:t> </a:t>
            </a:r>
            <a:r>
              <a:rPr lang="en-IN" dirty="0" smtClean="0"/>
              <a:t>     IMPACT</a:t>
            </a:r>
            <a:r>
              <a:rPr lang="en-IN" dirty="0" smtClean="0"/>
              <a:t>.  </a:t>
            </a:r>
            <a:endParaRPr lang="en-IN" dirty="0" smtClean="0"/>
          </a:p>
          <a:p>
            <a:pPr lvl="0">
              <a:lnSpc>
                <a:spcPct val="150000"/>
              </a:lnSpc>
            </a:pPr>
            <a:endParaRPr lang="en-IN" dirty="0" smtClean="0"/>
          </a:p>
          <a:p>
            <a:pPr lvl="0">
              <a:lnSpc>
                <a:spcPct val="150000"/>
              </a:lnSpc>
              <a:buFont typeface="Wingdings" pitchFamily="2" charset="2"/>
              <a:buChar char="q"/>
            </a:pPr>
            <a:r>
              <a:rPr lang="en-IN" dirty="0" smtClean="0"/>
              <a:t> </a:t>
            </a:r>
            <a:r>
              <a:rPr lang="en-IN" dirty="0" smtClean="0"/>
              <a:t> It </a:t>
            </a:r>
            <a:r>
              <a:rPr lang="en-IN" dirty="0" smtClean="0"/>
              <a:t>will reflect the total number of e-payments made on that particular day and the </a:t>
            </a:r>
            <a:endParaRPr lang="en-IN" dirty="0" smtClean="0"/>
          </a:p>
          <a:p>
            <a:pPr lvl="0">
              <a:lnSpc>
                <a:spcPct val="150000"/>
              </a:lnSpc>
            </a:pPr>
            <a:r>
              <a:rPr lang="en-IN" dirty="0" smtClean="0"/>
              <a:t> </a:t>
            </a:r>
            <a:r>
              <a:rPr lang="en-IN" dirty="0" smtClean="0"/>
              <a:t>     unsuccessful </a:t>
            </a:r>
            <a:r>
              <a:rPr lang="en-IN" dirty="0" smtClean="0"/>
              <a:t>payments (failed transactions) in a particular token would be </a:t>
            </a:r>
            <a:r>
              <a:rPr lang="en-IN" dirty="0" smtClean="0"/>
              <a:t> </a:t>
            </a:r>
          </a:p>
          <a:p>
            <a:pPr lvl="0">
              <a:lnSpc>
                <a:spcPct val="150000"/>
              </a:lnSpc>
            </a:pPr>
            <a:r>
              <a:rPr lang="en-IN" dirty="0" smtClean="0"/>
              <a:t> </a:t>
            </a:r>
            <a:r>
              <a:rPr lang="en-IN" dirty="0" smtClean="0"/>
              <a:t>     reflected </a:t>
            </a:r>
            <a:r>
              <a:rPr lang="en-IN" dirty="0" smtClean="0"/>
              <a:t>as receipts. </a:t>
            </a:r>
            <a:endParaRPr lang="en-IN" dirty="0" smtClean="0"/>
          </a:p>
          <a:p>
            <a:pPr lvl="0">
              <a:lnSpc>
                <a:spcPct val="150000"/>
              </a:lnSpc>
            </a:pPr>
            <a:endParaRPr lang="en-IN" dirty="0" smtClean="0"/>
          </a:p>
          <a:p>
            <a:pPr lvl="0">
              <a:lnSpc>
                <a:spcPct val="150000"/>
              </a:lnSpc>
              <a:buFont typeface="Wingdings" pitchFamily="2" charset="2"/>
              <a:buChar char="q"/>
            </a:pPr>
            <a:r>
              <a:rPr lang="en-IN" dirty="0" smtClean="0"/>
              <a:t>  It </a:t>
            </a:r>
            <a:r>
              <a:rPr lang="en-IN" dirty="0" smtClean="0"/>
              <a:t>would be deemed to be a transfer payment to the suspense head 8658 Suspense </a:t>
            </a:r>
            <a:endParaRPr lang="en-IN" dirty="0" smtClean="0"/>
          </a:p>
          <a:p>
            <a:pPr lvl="0">
              <a:lnSpc>
                <a:spcPct val="150000"/>
              </a:lnSpc>
            </a:pPr>
            <a:r>
              <a:rPr lang="en-IN" dirty="0" smtClean="0"/>
              <a:t> </a:t>
            </a:r>
            <a:r>
              <a:rPr lang="en-IN" dirty="0" smtClean="0"/>
              <a:t>     – 102 </a:t>
            </a:r>
            <a:r>
              <a:rPr lang="en-IN" dirty="0" smtClean="0"/>
              <a:t>Suspense Account (Civil</a:t>
            </a:r>
            <a:r>
              <a:rPr lang="en-IN" dirty="0" smtClean="0"/>
              <a:t>).</a:t>
            </a:r>
          </a:p>
          <a:p>
            <a:pPr lvl="0">
              <a:lnSpc>
                <a:spcPct val="150000"/>
              </a:lnSpc>
            </a:pPr>
            <a:endParaRPr lang="en-IN" dirty="0" smtClean="0"/>
          </a:p>
          <a:p>
            <a:pPr lvl="0">
              <a:lnSpc>
                <a:spcPct val="150000"/>
              </a:lnSpc>
              <a:buFont typeface="Wingdings" pitchFamily="2" charset="2"/>
              <a:buChar char="q"/>
            </a:pPr>
            <a:r>
              <a:rPr lang="en-IN" dirty="0" smtClean="0"/>
              <a:t>  The </a:t>
            </a:r>
            <a:r>
              <a:rPr lang="en-IN" dirty="0" smtClean="0"/>
              <a:t>Treasury shall close the day book after scroll rounding of all transactions as </a:t>
            </a:r>
            <a:endParaRPr lang="en-IN" dirty="0" smtClean="0"/>
          </a:p>
          <a:p>
            <a:pPr lvl="0">
              <a:lnSpc>
                <a:spcPct val="150000"/>
              </a:lnSpc>
            </a:pPr>
            <a:r>
              <a:rPr lang="en-IN" dirty="0" smtClean="0"/>
              <a:t> </a:t>
            </a:r>
            <a:r>
              <a:rPr lang="en-IN" dirty="0" smtClean="0"/>
              <a:t>     per </a:t>
            </a:r>
            <a:r>
              <a:rPr lang="en-IN" dirty="0" smtClean="0"/>
              <a:t>existing procedure and shall send the daily sheets to the DTO in regular </a:t>
            </a:r>
            <a:endParaRPr lang="en-IN" dirty="0" smtClean="0"/>
          </a:p>
          <a:p>
            <a:pPr lvl="0">
              <a:lnSpc>
                <a:spcPct val="150000"/>
              </a:lnSpc>
            </a:pPr>
            <a:r>
              <a:rPr lang="en-IN" dirty="0" smtClean="0"/>
              <a:t> </a:t>
            </a:r>
            <a:r>
              <a:rPr lang="en-IN" dirty="0" smtClean="0"/>
              <a:t>     intervals </a:t>
            </a:r>
            <a:r>
              <a:rPr lang="en-IN" dirty="0" smtClean="0"/>
              <a:t>as per </a:t>
            </a:r>
            <a:r>
              <a:rPr lang="en-IN" dirty="0" err="1" smtClean="0"/>
              <a:t>codal</a:t>
            </a:r>
            <a:r>
              <a:rPr lang="en-IN" dirty="0" smtClean="0"/>
              <a:t> provisions.</a:t>
            </a:r>
            <a:endParaRPr lang="en-IN" dirty="0"/>
          </a:p>
        </p:txBody>
      </p:sp>
      <p:sp>
        <p:nvSpPr>
          <p:cNvPr id="6" name="Rectangle 5"/>
          <p:cNvSpPr/>
          <p:nvPr/>
        </p:nvSpPr>
        <p:spPr>
          <a:xfrm>
            <a:off x="0" y="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Role of Treasury </a:t>
            </a:r>
            <a:r>
              <a:rPr lang="en-IN" sz="2800" b="1" dirty="0" smtClean="0"/>
              <a:t>Officer</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838200"/>
            <a:ext cx="8610600" cy="5990101"/>
          </a:xfrm>
          <a:prstGeom prst="rect">
            <a:avLst/>
          </a:prstGeom>
          <a:noFill/>
        </p:spPr>
        <p:txBody>
          <a:bodyPr wrap="square" rtlCol="0">
            <a:spAutoFit/>
          </a:bodyPr>
          <a:lstStyle/>
          <a:p>
            <a:pPr lvl="0">
              <a:lnSpc>
                <a:spcPct val="150000"/>
              </a:lnSpc>
              <a:buFont typeface="Wingdings" pitchFamily="2" charset="2"/>
              <a:buChar char="q"/>
            </a:pPr>
            <a:r>
              <a:rPr lang="en-IN" dirty="0" smtClean="0"/>
              <a:t> </a:t>
            </a:r>
            <a:r>
              <a:rPr lang="en-IN" dirty="0" smtClean="0"/>
              <a:t> The </a:t>
            </a:r>
            <a:r>
              <a:rPr lang="en-IN" dirty="0" smtClean="0"/>
              <a:t>Treasury Officer shall download the monthly scroll (e-DMS) furnished by RBI </a:t>
            </a:r>
            <a:endParaRPr lang="en-IN" dirty="0" smtClean="0"/>
          </a:p>
          <a:p>
            <a:pPr lvl="0">
              <a:lnSpc>
                <a:spcPct val="150000"/>
              </a:lnSpc>
            </a:pPr>
            <a:r>
              <a:rPr lang="en-IN" dirty="0" smtClean="0"/>
              <a:t> </a:t>
            </a:r>
            <a:r>
              <a:rPr lang="en-IN" dirty="0" smtClean="0"/>
              <a:t>     from </a:t>
            </a:r>
            <a:r>
              <a:rPr lang="en-IN" dirty="0" smtClean="0"/>
              <a:t>IMPACT and shall generate the monthly accounts.  The monthly accounts </a:t>
            </a:r>
            <a:endParaRPr lang="en-IN" dirty="0" smtClean="0"/>
          </a:p>
          <a:p>
            <a:pPr lvl="0">
              <a:lnSpc>
                <a:spcPct val="150000"/>
              </a:lnSpc>
            </a:pPr>
            <a:r>
              <a:rPr lang="en-IN" dirty="0" smtClean="0"/>
              <a:t> </a:t>
            </a:r>
            <a:r>
              <a:rPr lang="en-IN" dirty="0" smtClean="0"/>
              <a:t>     along </a:t>
            </a:r>
            <a:r>
              <a:rPr lang="en-IN" dirty="0" smtClean="0"/>
              <a:t>with vouchers shall be submitted to the AG (A&amp;E), Telangana as per the </a:t>
            </a:r>
            <a:endParaRPr lang="en-IN" dirty="0" smtClean="0"/>
          </a:p>
          <a:p>
            <a:pPr lvl="0">
              <a:lnSpc>
                <a:spcPct val="150000"/>
              </a:lnSpc>
            </a:pPr>
            <a:r>
              <a:rPr lang="en-IN" dirty="0" smtClean="0"/>
              <a:t> </a:t>
            </a:r>
            <a:r>
              <a:rPr lang="en-IN" dirty="0" smtClean="0"/>
              <a:t>     prescribed </a:t>
            </a:r>
            <a:r>
              <a:rPr lang="en-IN" dirty="0" smtClean="0"/>
              <a:t>procedure</a:t>
            </a:r>
            <a:r>
              <a:rPr lang="en-IN" dirty="0" smtClean="0"/>
              <a:t>.</a:t>
            </a:r>
          </a:p>
          <a:p>
            <a:pPr lvl="0">
              <a:lnSpc>
                <a:spcPct val="150000"/>
              </a:lnSpc>
            </a:pPr>
            <a:endParaRPr lang="en-IN" sz="1050" dirty="0" smtClean="0"/>
          </a:p>
          <a:p>
            <a:pPr lvl="0">
              <a:lnSpc>
                <a:spcPct val="150000"/>
              </a:lnSpc>
              <a:buFont typeface="Wingdings" pitchFamily="2" charset="2"/>
              <a:buChar char="q"/>
            </a:pPr>
            <a:r>
              <a:rPr lang="en-IN" dirty="0" smtClean="0"/>
              <a:t>  In case, there are transactions from the Agency Banks also for some payments, the </a:t>
            </a:r>
          </a:p>
          <a:p>
            <a:pPr lvl="0">
              <a:lnSpc>
                <a:spcPct val="150000"/>
              </a:lnSpc>
            </a:pPr>
            <a:r>
              <a:rPr lang="en-IN" dirty="0" smtClean="0"/>
              <a:t>      scroll </a:t>
            </a:r>
            <a:r>
              <a:rPr lang="en-IN" dirty="0" smtClean="0"/>
              <a:t>received from agency bank shall be combined with the e-scroll received from </a:t>
            </a:r>
            <a:endParaRPr lang="en-IN" dirty="0" smtClean="0"/>
          </a:p>
          <a:p>
            <a:pPr lvl="0">
              <a:lnSpc>
                <a:spcPct val="150000"/>
              </a:lnSpc>
            </a:pPr>
            <a:r>
              <a:rPr lang="en-IN" dirty="0" smtClean="0"/>
              <a:t> </a:t>
            </a:r>
            <a:r>
              <a:rPr lang="en-IN" dirty="0" smtClean="0"/>
              <a:t>     RBI </a:t>
            </a:r>
            <a:r>
              <a:rPr lang="en-IN" dirty="0" smtClean="0"/>
              <a:t>and day book shall be closed accordingly. </a:t>
            </a:r>
            <a:endParaRPr lang="en-IN" dirty="0" smtClean="0"/>
          </a:p>
          <a:p>
            <a:pPr lvl="0">
              <a:lnSpc>
                <a:spcPct val="150000"/>
              </a:lnSpc>
            </a:pPr>
            <a:endParaRPr lang="en-IN" sz="1100" dirty="0" smtClean="0"/>
          </a:p>
          <a:p>
            <a:pPr lvl="0">
              <a:lnSpc>
                <a:spcPct val="150000"/>
              </a:lnSpc>
              <a:buFont typeface="Wingdings" pitchFamily="2" charset="2"/>
              <a:buChar char="q"/>
            </a:pPr>
            <a:r>
              <a:rPr lang="en-IN" dirty="0" smtClean="0"/>
              <a:t>   In </a:t>
            </a:r>
            <a:r>
              <a:rPr lang="en-IN" dirty="0" smtClean="0"/>
              <a:t>case of disbursement of pensions, as the Treasury Officer is the DDO, he shall </a:t>
            </a:r>
            <a:endParaRPr lang="en-IN" dirty="0" smtClean="0"/>
          </a:p>
          <a:p>
            <a:pPr lvl="0">
              <a:lnSpc>
                <a:spcPct val="150000"/>
              </a:lnSpc>
            </a:pPr>
            <a:r>
              <a:rPr lang="en-IN" dirty="0" smtClean="0"/>
              <a:t> </a:t>
            </a:r>
            <a:r>
              <a:rPr lang="en-IN" dirty="0" smtClean="0"/>
              <a:t>     follow </a:t>
            </a:r>
            <a:r>
              <a:rPr lang="en-IN" dirty="0" smtClean="0"/>
              <a:t>the existing procedure of preparation of Pay Bank Report and HOA wise </a:t>
            </a:r>
            <a:endParaRPr lang="en-IN" dirty="0" smtClean="0"/>
          </a:p>
          <a:p>
            <a:pPr lvl="0">
              <a:lnSpc>
                <a:spcPct val="150000"/>
              </a:lnSpc>
            </a:pPr>
            <a:r>
              <a:rPr lang="en-IN" dirty="0" smtClean="0"/>
              <a:t> </a:t>
            </a:r>
            <a:r>
              <a:rPr lang="en-IN" dirty="0" smtClean="0"/>
              <a:t>     bills.</a:t>
            </a:r>
          </a:p>
          <a:p>
            <a:pPr lvl="0">
              <a:lnSpc>
                <a:spcPct val="150000"/>
              </a:lnSpc>
            </a:pPr>
            <a:endParaRPr lang="en-IN" sz="1100" dirty="0" smtClean="0"/>
          </a:p>
          <a:p>
            <a:pPr lvl="0">
              <a:lnSpc>
                <a:spcPct val="150000"/>
              </a:lnSpc>
              <a:buFont typeface="Wingdings" pitchFamily="2" charset="2"/>
              <a:buChar char="q"/>
            </a:pPr>
            <a:r>
              <a:rPr lang="en-IN" dirty="0" smtClean="0"/>
              <a:t>  The </a:t>
            </a:r>
            <a:r>
              <a:rPr lang="en-IN" dirty="0" smtClean="0"/>
              <a:t>payment of pension to the pensioners will be made through e-</a:t>
            </a:r>
            <a:r>
              <a:rPr lang="en-IN" dirty="0" err="1" smtClean="0"/>
              <a:t>kuber</a:t>
            </a:r>
            <a:r>
              <a:rPr lang="en-IN" dirty="0" smtClean="0"/>
              <a:t> system of </a:t>
            </a:r>
            <a:endParaRPr lang="en-IN" dirty="0" smtClean="0"/>
          </a:p>
          <a:p>
            <a:pPr lvl="0">
              <a:lnSpc>
                <a:spcPct val="150000"/>
              </a:lnSpc>
            </a:pPr>
            <a:r>
              <a:rPr lang="en-IN" dirty="0" smtClean="0"/>
              <a:t>      RBI</a:t>
            </a:r>
            <a:r>
              <a:rPr lang="en-IN" dirty="0" smtClean="0"/>
              <a:t>.  For failed transactions, he shall follow the prescribed procedure.</a:t>
            </a:r>
            <a:endParaRPr lang="en-IN" dirty="0"/>
          </a:p>
        </p:txBody>
      </p:sp>
      <p:sp>
        <p:nvSpPr>
          <p:cNvPr id="6" name="Rectangle 5"/>
          <p:cNvSpPr/>
          <p:nvPr/>
        </p:nvSpPr>
        <p:spPr>
          <a:xfrm>
            <a:off x="0" y="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Role of Treasury </a:t>
            </a:r>
            <a:r>
              <a:rPr lang="en-IN" sz="2800" b="1" dirty="0" smtClean="0"/>
              <a:t>Officer</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059388"/>
            <a:ext cx="8610600" cy="5493812"/>
          </a:xfrm>
          <a:prstGeom prst="rect">
            <a:avLst/>
          </a:prstGeom>
          <a:noFill/>
        </p:spPr>
        <p:txBody>
          <a:bodyPr wrap="square" rtlCol="0">
            <a:spAutoFit/>
          </a:bodyPr>
          <a:lstStyle/>
          <a:p>
            <a:pPr>
              <a:lnSpc>
                <a:spcPct val="150000"/>
              </a:lnSpc>
            </a:pPr>
            <a:r>
              <a:rPr lang="en-US" dirty="0" smtClean="0"/>
              <a:t>The State Government have decided to introduce electronic payment by direct credit to the bank account of the payees in order to overcome the shortcomings of the existing system viz. </a:t>
            </a:r>
          </a:p>
          <a:p>
            <a:pPr marL="400050" indent="-400050">
              <a:lnSpc>
                <a:spcPct val="150000"/>
              </a:lnSpc>
              <a:buFont typeface="Wingdings" pitchFamily="2" charset="2"/>
              <a:buChar char="q"/>
            </a:pPr>
            <a:r>
              <a:rPr lang="en-US" dirty="0" smtClean="0"/>
              <a:t>Delay in transmission of fund to the payees' account</a:t>
            </a:r>
          </a:p>
          <a:p>
            <a:pPr marL="400050" indent="-400050">
              <a:lnSpc>
                <a:spcPct val="150000"/>
              </a:lnSpc>
              <a:buFont typeface="Wingdings" pitchFamily="2" charset="2"/>
              <a:buChar char="q"/>
            </a:pPr>
            <a:r>
              <a:rPr lang="en-US" dirty="0" smtClean="0"/>
              <a:t>Parking of funds in DDO's Current Account and CIND Accounts beyond the permissible period </a:t>
            </a:r>
          </a:p>
          <a:p>
            <a:pPr marL="400050" indent="-400050">
              <a:lnSpc>
                <a:spcPct val="150000"/>
              </a:lnSpc>
              <a:buFont typeface="Wingdings" pitchFamily="2" charset="2"/>
              <a:buChar char="q"/>
            </a:pPr>
            <a:r>
              <a:rPr lang="en-US" dirty="0" smtClean="0"/>
              <a:t>Difficulty in monitoring of the cash balance with DDOs, and CINB Accounts </a:t>
            </a:r>
          </a:p>
          <a:p>
            <a:pPr marL="400050" indent="-400050">
              <a:lnSpc>
                <a:spcPct val="150000"/>
              </a:lnSpc>
              <a:buFont typeface="Wingdings" pitchFamily="2" charset="2"/>
              <a:buChar char="q"/>
            </a:pPr>
            <a:r>
              <a:rPr lang="en-US" dirty="0" smtClean="0"/>
              <a:t>Risk of vouchers being missed in course of physical transmission of bills/</a:t>
            </a:r>
            <a:r>
              <a:rPr lang="en-US" dirty="0" err="1" smtClean="0"/>
              <a:t>cheques</a:t>
            </a:r>
            <a:r>
              <a:rPr lang="en-US" dirty="0" smtClean="0"/>
              <a:t> to the Treasury Linked Bank </a:t>
            </a:r>
          </a:p>
          <a:p>
            <a:pPr marL="400050" indent="-400050">
              <a:lnSpc>
                <a:spcPct val="150000"/>
              </a:lnSpc>
              <a:buFont typeface="Wingdings" pitchFamily="2" charset="2"/>
              <a:buChar char="q"/>
            </a:pPr>
            <a:r>
              <a:rPr lang="en-US" dirty="0" smtClean="0"/>
              <a:t>Delay in receipt of physical scroll from the Banks as well as' vouchers for accounting </a:t>
            </a:r>
          </a:p>
          <a:p>
            <a:pPr marL="400050" indent="-400050">
              <a:lnSpc>
                <a:spcPct val="150000"/>
              </a:lnSpc>
              <a:buFont typeface="Wingdings" pitchFamily="2" charset="2"/>
              <a:buChar char="q"/>
            </a:pPr>
            <a:r>
              <a:rPr lang="en-US" dirty="0" smtClean="0"/>
              <a:t>Delay in scroll </a:t>
            </a:r>
            <a:r>
              <a:rPr lang="en-US" dirty="0" err="1" smtClean="0"/>
              <a:t>revending</a:t>
            </a:r>
            <a:r>
              <a:rPr lang="en-US" dirty="0" smtClean="0"/>
              <a:t>  </a:t>
            </a:r>
          </a:p>
          <a:p>
            <a:pPr marL="400050" indent="-400050">
              <a:lnSpc>
                <a:spcPct val="150000"/>
              </a:lnSpc>
              <a:buFont typeface="Wingdings" pitchFamily="2" charset="2"/>
              <a:buChar char="q"/>
            </a:pPr>
            <a:r>
              <a:rPr lang="en-US" dirty="0" smtClean="0"/>
              <a:t>Reconciliation issues</a:t>
            </a:r>
            <a:endParaRPr lang="en-US"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B R I E F   I N T R O D U C T I O N</a:t>
            </a:r>
            <a:endParaRPr lang="en-US"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838200"/>
            <a:ext cx="8610600" cy="6047809"/>
          </a:xfrm>
          <a:prstGeom prst="rect">
            <a:avLst/>
          </a:prstGeom>
          <a:noFill/>
        </p:spPr>
        <p:txBody>
          <a:bodyPr wrap="square" rtlCol="0">
            <a:spAutoFit/>
          </a:bodyPr>
          <a:lstStyle/>
          <a:p>
            <a:pPr lvl="0"/>
            <a:r>
              <a:rPr lang="en-IN" dirty="0" smtClean="0"/>
              <a:t>The </a:t>
            </a:r>
            <a:r>
              <a:rPr lang="en-IN" dirty="0" smtClean="0"/>
              <a:t>DTA shall make necessary software arrangements </a:t>
            </a:r>
            <a:endParaRPr lang="en-IN" dirty="0" smtClean="0"/>
          </a:p>
          <a:p>
            <a:pPr lvl="0"/>
            <a:endParaRPr lang="en-IN" dirty="0" smtClean="0"/>
          </a:p>
          <a:p>
            <a:pPr lvl="0">
              <a:lnSpc>
                <a:spcPct val="150000"/>
              </a:lnSpc>
              <a:buFont typeface="Wingdings" pitchFamily="2" charset="2"/>
              <a:buChar char="Ø"/>
            </a:pPr>
            <a:r>
              <a:rPr lang="en-IN" dirty="0" smtClean="0"/>
              <a:t>   for </a:t>
            </a:r>
            <a:r>
              <a:rPr lang="en-IN" dirty="0" smtClean="0"/>
              <a:t>obtaining information of </a:t>
            </a:r>
            <a:endParaRPr lang="en-IN" dirty="0" smtClean="0"/>
          </a:p>
          <a:p>
            <a:pPr lvl="0">
              <a:lnSpc>
                <a:spcPct val="150000"/>
              </a:lnSpc>
              <a:buFont typeface="Wingdings" pitchFamily="2" charset="2"/>
              <a:buChar char="Ø"/>
            </a:pPr>
            <a:r>
              <a:rPr lang="en-IN" dirty="0" smtClean="0"/>
              <a:t>   beneficiaries </a:t>
            </a:r>
            <a:r>
              <a:rPr lang="en-IN" dirty="0" smtClean="0"/>
              <a:t>in DDO Request portal, </a:t>
            </a:r>
            <a:r>
              <a:rPr lang="en-IN" dirty="0" smtClean="0"/>
              <a:t> </a:t>
            </a:r>
          </a:p>
          <a:p>
            <a:pPr lvl="0">
              <a:lnSpc>
                <a:spcPct val="150000"/>
              </a:lnSpc>
              <a:buFont typeface="Wingdings" pitchFamily="2" charset="2"/>
              <a:buChar char="Ø"/>
            </a:pPr>
            <a:r>
              <a:rPr lang="en-IN" dirty="0" smtClean="0"/>
              <a:t>   for </a:t>
            </a:r>
            <a:r>
              <a:rPr lang="en-IN" dirty="0" smtClean="0"/>
              <a:t>transmission of consolidated e-advises </a:t>
            </a:r>
            <a:r>
              <a:rPr lang="en-IN" dirty="0" smtClean="0"/>
              <a:t>of </a:t>
            </a:r>
            <a:r>
              <a:rPr lang="en-IN" dirty="0" smtClean="0"/>
              <a:t>DTOs to the e-</a:t>
            </a:r>
            <a:r>
              <a:rPr lang="en-IN" dirty="0" err="1" smtClean="0"/>
              <a:t>kuber</a:t>
            </a:r>
            <a:r>
              <a:rPr lang="en-IN" dirty="0" smtClean="0"/>
              <a:t> system of RBI in </a:t>
            </a:r>
            <a:endParaRPr lang="en-IN" dirty="0" smtClean="0"/>
          </a:p>
          <a:p>
            <a:pPr lvl="0">
              <a:lnSpc>
                <a:spcPct val="150000"/>
              </a:lnSpc>
            </a:pPr>
            <a:r>
              <a:rPr lang="en-IN" dirty="0" smtClean="0"/>
              <a:t>      the </a:t>
            </a:r>
            <a:r>
              <a:rPr lang="en-IN" dirty="0" smtClean="0"/>
              <a:t>prescribed file format with Class 3 Combo Certificate, </a:t>
            </a:r>
          </a:p>
          <a:p>
            <a:pPr lvl="0">
              <a:lnSpc>
                <a:spcPct val="150000"/>
              </a:lnSpc>
              <a:buFont typeface="Wingdings" pitchFamily="2" charset="2"/>
              <a:buChar char="Ø"/>
            </a:pPr>
            <a:r>
              <a:rPr lang="en-IN" dirty="0" smtClean="0"/>
              <a:t>   for </a:t>
            </a:r>
            <a:r>
              <a:rPr lang="en-IN" dirty="0" smtClean="0"/>
              <a:t>importing the treasury-wise daily / monthly e-scrolls furnished by RBI in </a:t>
            </a:r>
            <a:endParaRPr lang="en-IN" dirty="0" smtClean="0"/>
          </a:p>
          <a:p>
            <a:pPr lvl="0">
              <a:lnSpc>
                <a:spcPct val="150000"/>
              </a:lnSpc>
            </a:pPr>
            <a:r>
              <a:rPr lang="en-IN" dirty="0" smtClean="0"/>
              <a:t> </a:t>
            </a:r>
            <a:r>
              <a:rPr lang="en-IN" dirty="0" smtClean="0"/>
              <a:t>      IMPACT</a:t>
            </a:r>
            <a:r>
              <a:rPr lang="en-IN" dirty="0" smtClean="0"/>
              <a:t>, </a:t>
            </a:r>
          </a:p>
          <a:p>
            <a:pPr lvl="0">
              <a:lnSpc>
                <a:spcPct val="150000"/>
              </a:lnSpc>
              <a:buFont typeface="Wingdings" pitchFamily="2" charset="2"/>
              <a:buChar char="Ø"/>
            </a:pPr>
            <a:r>
              <a:rPr lang="en-IN" dirty="0" smtClean="0"/>
              <a:t>   for </a:t>
            </a:r>
            <a:r>
              <a:rPr lang="en-IN" dirty="0" smtClean="0"/>
              <a:t>importing the e-advise wise success and failure reports for each treasury.</a:t>
            </a:r>
          </a:p>
          <a:p>
            <a:pPr lvl="0">
              <a:lnSpc>
                <a:spcPct val="150000"/>
              </a:lnSpc>
              <a:buFont typeface="Wingdings" pitchFamily="2" charset="2"/>
              <a:buChar char="Ø"/>
            </a:pPr>
            <a:r>
              <a:rPr lang="en-IN" dirty="0" smtClean="0"/>
              <a:t>   for </a:t>
            </a:r>
            <a:r>
              <a:rPr lang="en-IN" dirty="0" smtClean="0"/>
              <a:t>importing the </a:t>
            </a:r>
            <a:r>
              <a:rPr lang="en-IN" dirty="0" err="1" smtClean="0"/>
              <a:t>transID</a:t>
            </a:r>
            <a:r>
              <a:rPr lang="en-IN" dirty="0" smtClean="0"/>
              <a:t> wise Success and Failure report for DDOs.</a:t>
            </a:r>
          </a:p>
          <a:p>
            <a:pPr lvl="0">
              <a:lnSpc>
                <a:spcPct val="150000"/>
              </a:lnSpc>
              <a:buFont typeface="Wingdings" pitchFamily="2" charset="2"/>
              <a:buChar char="Ø"/>
            </a:pPr>
            <a:r>
              <a:rPr lang="en-IN" dirty="0" smtClean="0"/>
              <a:t>   for </a:t>
            </a:r>
            <a:r>
              <a:rPr lang="en-IN" dirty="0" smtClean="0"/>
              <a:t>generating virtual </a:t>
            </a:r>
            <a:r>
              <a:rPr lang="en-IN" dirty="0" err="1" smtClean="0"/>
              <a:t>challan</a:t>
            </a:r>
            <a:r>
              <a:rPr lang="en-IN" dirty="0" smtClean="0"/>
              <a:t> for failed transactions in a particular token</a:t>
            </a:r>
          </a:p>
          <a:p>
            <a:pPr lvl="0">
              <a:lnSpc>
                <a:spcPct val="150000"/>
              </a:lnSpc>
              <a:buFont typeface="Wingdings" pitchFamily="2" charset="2"/>
              <a:buChar char="Ø"/>
            </a:pPr>
            <a:r>
              <a:rPr lang="en-IN" dirty="0" smtClean="0"/>
              <a:t>   for </a:t>
            </a:r>
            <a:r>
              <a:rPr lang="en-IN" dirty="0" smtClean="0"/>
              <a:t>refund of failed transactions </a:t>
            </a:r>
          </a:p>
          <a:p>
            <a:pPr lvl="0">
              <a:lnSpc>
                <a:spcPct val="150000"/>
              </a:lnSpc>
              <a:buFont typeface="Wingdings" pitchFamily="2" charset="2"/>
              <a:buChar char="Ø"/>
            </a:pPr>
            <a:r>
              <a:rPr lang="en-IN" dirty="0" smtClean="0"/>
              <a:t>   for </a:t>
            </a:r>
            <a:r>
              <a:rPr lang="en-IN" dirty="0" smtClean="0"/>
              <a:t>preparation of monthly accounts with the inclusion of failed transaction </a:t>
            </a:r>
            <a:endParaRPr lang="en-IN" dirty="0" smtClean="0"/>
          </a:p>
          <a:p>
            <a:pPr lvl="0">
              <a:lnSpc>
                <a:spcPct val="150000"/>
              </a:lnSpc>
            </a:pPr>
            <a:r>
              <a:rPr lang="en-IN" dirty="0" smtClean="0"/>
              <a:t> </a:t>
            </a:r>
            <a:r>
              <a:rPr lang="en-IN" dirty="0" smtClean="0"/>
              <a:t>     amounts</a:t>
            </a:r>
            <a:endParaRPr lang="en-IN" dirty="0" smtClean="0"/>
          </a:p>
          <a:p>
            <a:pPr>
              <a:lnSpc>
                <a:spcPct val="150000"/>
              </a:lnSpc>
              <a:buFont typeface="Wingdings" pitchFamily="2" charset="2"/>
              <a:buChar char="Ø"/>
            </a:pPr>
            <a:r>
              <a:rPr lang="en-US" dirty="0" smtClean="0"/>
              <a:t>   for </a:t>
            </a:r>
            <a:r>
              <a:rPr lang="en-US" dirty="0" smtClean="0"/>
              <a:t>providing MIS reports for transactions </a:t>
            </a:r>
            <a:endParaRPr lang="en-IN" dirty="0"/>
          </a:p>
        </p:txBody>
      </p:sp>
      <p:sp>
        <p:nvSpPr>
          <p:cNvPr id="6" name="Rectangle 5"/>
          <p:cNvSpPr/>
          <p:nvPr/>
        </p:nvSpPr>
        <p:spPr>
          <a:xfrm>
            <a:off x="0" y="0"/>
            <a:ext cx="9144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a:t>
            </a:r>
            <a:endParaRPr lang="en-IN" sz="2800" b="1" dirty="0" smtClean="0"/>
          </a:p>
          <a:p>
            <a:pPr lvl="0" algn="ctr"/>
            <a:r>
              <a:rPr lang="en-IN" sz="2800" b="1" dirty="0" smtClean="0"/>
              <a:t>Directorate </a:t>
            </a:r>
            <a:r>
              <a:rPr lang="en-IN" sz="2800" b="1" dirty="0" smtClean="0"/>
              <a:t>of Treasuries &amp; </a:t>
            </a:r>
            <a:r>
              <a:rPr lang="en-IN" sz="2800" b="1" dirty="0" smtClean="0"/>
              <a:t>Accounts</a:t>
            </a:r>
            <a:endParaRPr lang="en-IN"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615366"/>
            <a:ext cx="8610600" cy="3947234"/>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designated officers of RBI shall ensure payment to the beneficiary accounts </a:t>
            </a:r>
            <a:endParaRPr lang="en-IN" dirty="0" smtClean="0"/>
          </a:p>
          <a:p>
            <a:pPr lvl="0">
              <a:lnSpc>
                <a:spcPct val="150000"/>
              </a:lnSpc>
            </a:pPr>
            <a:r>
              <a:rPr lang="en-IN" dirty="0" smtClean="0"/>
              <a:t> </a:t>
            </a:r>
            <a:r>
              <a:rPr lang="en-IN" dirty="0" smtClean="0"/>
              <a:t>     through </a:t>
            </a:r>
            <a:r>
              <a:rPr lang="en-IN" dirty="0" smtClean="0"/>
              <a:t>NEFT</a:t>
            </a:r>
            <a:r>
              <a:rPr lang="en-IN" dirty="0" smtClean="0"/>
              <a:t>.</a:t>
            </a:r>
          </a:p>
          <a:p>
            <a:pPr lvl="0">
              <a:lnSpc>
                <a:spcPct val="150000"/>
              </a:lnSpc>
            </a:pPr>
            <a:endParaRPr lang="en-IN" sz="1200" dirty="0" smtClean="0"/>
          </a:p>
          <a:p>
            <a:pPr lvl="0">
              <a:lnSpc>
                <a:spcPct val="150000"/>
              </a:lnSpc>
              <a:buFont typeface="Wingdings" pitchFamily="2" charset="2"/>
              <a:buChar char="q"/>
            </a:pPr>
            <a:r>
              <a:rPr lang="en-IN" dirty="0" smtClean="0"/>
              <a:t>   In </a:t>
            </a:r>
            <a:r>
              <a:rPr lang="en-IN" dirty="0" smtClean="0"/>
              <a:t>cases, where the payments could not be credited because of error in account </a:t>
            </a:r>
            <a:endParaRPr lang="en-IN" dirty="0" smtClean="0"/>
          </a:p>
          <a:p>
            <a:pPr lvl="0">
              <a:lnSpc>
                <a:spcPct val="150000"/>
              </a:lnSpc>
            </a:pPr>
            <a:r>
              <a:rPr lang="en-IN" dirty="0" smtClean="0"/>
              <a:t> </a:t>
            </a:r>
            <a:r>
              <a:rPr lang="en-IN" dirty="0" smtClean="0"/>
              <a:t>      number </a:t>
            </a:r>
            <a:r>
              <a:rPr lang="en-IN" dirty="0" smtClean="0"/>
              <a:t>or otherwise, it shall be the responsibility of the RBI, PAD, Hyderabad to </a:t>
            </a:r>
            <a:endParaRPr lang="en-IN" dirty="0" smtClean="0"/>
          </a:p>
          <a:p>
            <a:pPr lvl="0">
              <a:lnSpc>
                <a:spcPct val="150000"/>
              </a:lnSpc>
            </a:pPr>
            <a:r>
              <a:rPr lang="en-IN" dirty="0" smtClean="0"/>
              <a:t> </a:t>
            </a:r>
            <a:r>
              <a:rPr lang="en-IN" dirty="0" smtClean="0"/>
              <a:t>      provide </a:t>
            </a:r>
            <a:r>
              <a:rPr lang="en-IN" dirty="0" smtClean="0"/>
              <a:t>the details of the </a:t>
            </a:r>
            <a:r>
              <a:rPr lang="en-IN" dirty="0" smtClean="0"/>
              <a:t>un-credited </a:t>
            </a:r>
            <a:r>
              <a:rPr lang="en-IN" dirty="0" smtClean="0"/>
              <a:t>amounts indicating the fields of error</a:t>
            </a:r>
            <a:r>
              <a:rPr lang="en-IN" dirty="0" smtClean="0"/>
              <a:t>.</a:t>
            </a:r>
          </a:p>
          <a:p>
            <a:pPr lvl="0">
              <a:lnSpc>
                <a:spcPct val="150000"/>
              </a:lnSpc>
            </a:pPr>
            <a:endParaRPr lang="en-IN" sz="1100" dirty="0" smtClean="0"/>
          </a:p>
          <a:p>
            <a:pPr>
              <a:lnSpc>
                <a:spcPct val="150000"/>
              </a:lnSpc>
              <a:buFont typeface="Wingdings" pitchFamily="2" charset="2"/>
              <a:buChar char="q"/>
            </a:pPr>
            <a:r>
              <a:rPr lang="en-US" dirty="0" smtClean="0"/>
              <a:t>   On </a:t>
            </a:r>
            <a:r>
              <a:rPr lang="en-US" dirty="0" smtClean="0"/>
              <a:t>receipt of consolidated e-advices from 31 districts, RBI, PAD, Hyderabad will </a:t>
            </a:r>
            <a:endParaRPr lang="en-US" dirty="0" smtClean="0"/>
          </a:p>
          <a:p>
            <a:pPr>
              <a:lnSpc>
                <a:spcPct val="150000"/>
              </a:lnSpc>
            </a:pPr>
            <a:r>
              <a:rPr lang="en-US" dirty="0" smtClean="0"/>
              <a:t> </a:t>
            </a:r>
            <a:r>
              <a:rPr lang="en-US" dirty="0" smtClean="0"/>
              <a:t>     debit </a:t>
            </a:r>
            <a:r>
              <a:rPr lang="en-US" dirty="0" smtClean="0"/>
              <a:t>the State Government account through the 31 drawing accounts and also </a:t>
            </a:r>
            <a:r>
              <a:rPr lang="en-US" dirty="0" smtClean="0"/>
              <a:t> </a:t>
            </a:r>
          </a:p>
          <a:p>
            <a:pPr>
              <a:lnSpc>
                <a:spcPct val="150000"/>
              </a:lnSpc>
            </a:pPr>
            <a:r>
              <a:rPr lang="en-US" dirty="0" smtClean="0"/>
              <a:t> </a:t>
            </a:r>
            <a:r>
              <a:rPr lang="en-US" dirty="0" smtClean="0"/>
              <a:t>     credit </a:t>
            </a:r>
            <a:r>
              <a:rPr lang="en-US" dirty="0" smtClean="0"/>
              <a:t>the Government Account for un-credited amounts</a:t>
            </a:r>
            <a:r>
              <a:rPr lang="en-US" dirty="0" smtClean="0"/>
              <a:t>.</a:t>
            </a:r>
          </a:p>
        </p:txBody>
      </p:sp>
      <p:sp>
        <p:nvSpPr>
          <p:cNvPr id="6" name="Rectangle 5"/>
          <p:cNvSpPr/>
          <p:nvPr/>
        </p:nvSpPr>
        <p:spPr>
          <a:xfrm>
            <a:off x="0" y="0"/>
            <a:ext cx="9144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a:t>
            </a:r>
            <a:endParaRPr lang="en-IN" sz="2800" b="1" dirty="0" smtClean="0"/>
          </a:p>
          <a:p>
            <a:pPr lvl="0" algn="ctr"/>
            <a:r>
              <a:rPr lang="en-IN" sz="2800" b="1" dirty="0" smtClean="0"/>
              <a:t>Reserve </a:t>
            </a:r>
            <a:r>
              <a:rPr lang="en-IN" sz="2800" b="1" dirty="0" smtClean="0"/>
              <a:t>Bank India, PAD, </a:t>
            </a:r>
            <a:r>
              <a:rPr lang="en-IN" sz="2800" b="1" dirty="0" smtClean="0"/>
              <a:t>Hyderabad</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752600"/>
            <a:ext cx="8610600" cy="3416320"/>
          </a:xfrm>
          <a:prstGeom prst="rect">
            <a:avLst/>
          </a:prstGeom>
          <a:noFill/>
        </p:spPr>
        <p:txBody>
          <a:bodyPr wrap="square" rtlCol="0">
            <a:spAutoFit/>
          </a:bodyPr>
          <a:lstStyle/>
          <a:p>
            <a:pPr>
              <a:lnSpc>
                <a:spcPct val="150000"/>
              </a:lnSpc>
              <a:buFont typeface="Wingdings" pitchFamily="2" charset="2"/>
              <a:buChar char="q"/>
            </a:pPr>
            <a:r>
              <a:rPr lang="en-IN" dirty="0" smtClean="0"/>
              <a:t>  </a:t>
            </a:r>
            <a:r>
              <a:rPr lang="en-US" dirty="0" smtClean="0"/>
              <a:t>Similarly, the Government Account is to be debited at the time when the un-</a:t>
            </a:r>
          </a:p>
          <a:p>
            <a:pPr>
              <a:lnSpc>
                <a:spcPct val="150000"/>
              </a:lnSpc>
            </a:pPr>
            <a:r>
              <a:rPr lang="en-US" dirty="0" smtClean="0"/>
              <a:t>      credited items are to be paid into the beneficiary account electronically.</a:t>
            </a:r>
            <a:endParaRPr lang="en-IN" dirty="0" smtClean="0"/>
          </a:p>
          <a:p>
            <a:pPr lvl="0">
              <a:lnSpc>
                <a:spcPct val="150000"/>
              </a:lnSpc>
            </a:pPr>
            <a:endParaRPr lang="en-IN" dirty="0" smtClean="0"/>
          </a:p>
          <a:p>
            <a:pPr lvl="0">
              <a:lnSpc>
                <a:spcPct val="150000"/>
              </a:lnSpc>
              <a:buFont typeface="Wingdings" pitchFamily="2" charset="2"/>
              <a:buChar char="q"/>
            </a:pPr>
            <a:r>
              <a:rPr lang="en-IN" dirty="0" smtClean="0"/>
              <a:t>  RBI </a:t>
            </a:r>
            <a:r>
              <a:rPr lang="en-IN" dirty="0" smtClean="0"/>
              <a:t>shall furnish the e-scroll in respect of all the transactions advised</a:t>
            </a:r>
            <a:r>
              <a:rPr lang="en-IN" dirty="0" smtClean="0"/>
              <a:t>.</a:t>
            </a:r>
          </a:p>
          <a:p>
            <a:pPr lvl="0">
              <a:lnSpc>
                <a:spcPct val="150000"/>
              </a:lnSpc>
            </a:pPr>
            <a:endParaRPr lang="en-IN" dirty="0" smtClean="0"/>
          </a:p>
          <a:p>
            <a:pPr lvl="0">
              <a:lnSpc>
                <a:spcPct val="150000"/>
              </a:lnSpc>
              <a:buFont typeface="Wingdings" pitchFamily="2" charset="2"/>
              <a:buChar char="q"/>
            </a:pPr>
            <a:r>
              <a:rPr lang="en-IN" dirty="0" smtClean="0"/>
              <a:t>  RBI </a:t>
            </a:r>
            <a:r>
              <a:rPr lang="en-IN" dirty="0" smtClean="0"/>
              <a:t>shall upload e-DMS in respect of all transactions that have been processed </a:t>
            </a:r>
            <a:endParaRPr lang="en-IN" dirty="0" smtClean="0"/>
          </a:p>
          <a:p>
            <a:pPr lvl="0">
              <a:lnSpc>
                <a:spcPct val="150000"/>
              </a:lnSpc>
            </a:pPr>
            <a:r>
              <a:rPr lang="en-IN" dirty="0" smtClean="0"/>
              <a:t> </a:t>
            </a:r>
            <a:r>
              <a:rPr lang="en-IN" dirty="0" smtClean="0"/>
              <a:t>     through </a:t>
            </a:r>
            <a:r>
              <a:rPr lang="en-IN" dirty="0" smtClean="0"/>
              <a:t>them in the preceding month, on the first working day of the subsequent </a:t>
            </a:r>
            <a:endParaRPr lang="en-IN" dirty="0" smtClean="0"/>
          </a:p>
          <a:p>
            <a:pPr lvl="0">
              <a:lnSpc>
                <a:spcPct val="150000"/>
              </a:lnSpc>
            </a:pPr>
            <a:r>
              <a:rPr lang="en-IN" dirty="0" smtClean="0"/>
              <a:t> </a:t>
            </a:r>
            <a:r>
              <a:rPr lang="en-IN" dirty="0" smtClean="0"/>
              <a:t>     month</a:t>
            </a:r>
            <a:r>
              <a:rPr lang="en-IN" dirty="0" smtClean="0"/>
              <a:t>.</a:t>
            </a:r>
            <a:endParaRPr lang="en-IN" dirty="0"/>
          </a:p>
        </p:txBody>
      </p:sp>
      <p:sp>
        <p:nvSpPr>
          <p:cNvPr id="6" name="Rectangle 5"/>
          <p:cNvSpPr/>
          <p:nvPr/>
        </p:nvSpPr>
        <p:spPr>
          <a:xfrm>
            <a:off x="0" y="0"/>
            <a:ext cx="9144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a:t>
            </a:r>
            <a:endParaRPr lang="en-IN" sz="2800" b="1" dirty="0" smtClean="0"/>
          </a:p>
          <a:p>
            <a:pPr lvl="0" algn="ctr"/>
            <a:r>
              <a:rPr lang="en-IN" sz="2800" b="1" dirty="0" smtClean="0"/>
              <a:t>Reserve </a:t>
            </a:r>
            <a:r>
              <a:rPr lang="en-IN" sz="2800" b="1" dirty="0" smtClean="0"/>
              <a:t>Bank India, PAD, </a:t>
            </a:r>
            <a:r>
              <a:rPr lang="en-IN" sz="2800" b="1" dirty="0" smtClean="0"/>
              <a:t>Hyderabad</a:t>
            </a:r>
            <a:endParaRPr lang="en-IN"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752600"/>
            <a:ext cx="8610600" cy="2308324"/>
          </a:xfrm>
          <a:prstGeom prst="rect">
            <a:avLst/>
          </a:prstGeom>
          <a:noFill/>
        </p:spPr>
        <p:txBody>
          <a:bodyPr wrap="square" rtlCol="0">
            <a:spAutoFit/>
          </a:bodyPr>
          <a:lstStyle/>
          <a:p>
            <a:pPr lvl="0" algn="just">
              <a:lnSpc>
                <a:spcPct val="200000"/>
              </a:lnSpc>
            </a:pPr>
            <a:r>
              <a:rPr lang="en-IN" dirty="0" smtClean="0"/>
              <a:t>The </a:t>
            </a:r>
            <a:r>
              <a:rPr lang="en-IN" dirty="0" smtClean="0"/>
              <a:t>existing treasury agency/link banks shall continue to provide scroll to the treasuries in respect of Government payments and receipts which are processed through them i.e. for the transactions other than those processed through the RBI </a:t>
            </a:r>
            <a:r>
              <a:rPr lang="en-IN" dirty="0" smtClean="0"/>
              <a:t>     e-</a:t>
            </a:r>
            <a:r>
              <a:rPr lang="en-IN" dirty="0" err="1" smtClean="0"/>
              <a:t>Kuber</a:t>
            </a:r>
            <a:r>
              <a:rPr lang="en-IN" dirty="0" smtClean="0"/>
              <a:t>.</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2800" b="1" dirty="0" smtClean="0"/>
              <a:t>Responsibilities of Treasury </a:t>
            </a:r>
            <a:r>
              <a:rPr lang="en-IN" sz="2800" b="1" dirty="0" smtClean="0"/>
              <a:t>Agency / Link Banks</a:t>
            </a:r>
            <a:endParaRPr lang="en-IN"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986677"/>
            <a:ext cx="8610600" cy="2585323"/>
          </a:xfrm>
          <a:prstGeom prst="rect">
            <a:avLst/>
          </a:prstGeom>
          <a:noFill/>
        </p:spPr>
        <p:txBody>
          <a:bodyPr wrap="square" rtlCol="0">
            <a:spAutoFit/>
          </a:bodyPr>
          <a:lstStyle/>
          <a:p>
            <a:pPr lvl="0" algn="just"/>
            <a:r>
              <a:rPr lang="en-IN" dirty="0" smtClean="0"/>
              <a:t>They shall watch the progress of expenditure in each HOA and shall watch </a:t>
            </a:r>
            <a:r>
              <a:rPr lang="en-IN" dirty="0" smtClean="0"/>
              <a:t>the</a:t>
            </a:r>
          </a:p>
          <a:p>
            <a:pPr lvl="0" algn="just"/>
            <a:endParaRPr lang="en-IN" dirty="0" smtClean="0"/>
          </a:p>
          <a:p>
            <a:pPr lvl="0" algn="just">
              <a:lnSpc>
                <a:spcPct val="150000"/>
              </a:lnSpc>
            </a:pPr>
            <a:r>
              <a:rPr lang="en-IN" dirty="0" smtClean="0"/>
              <a:t>     </a:t>
            </a:r>
            <a:r>
              <a:rPr lang="en-IN" dirty="0" err="1" smtClean="0"/>
              <a:t>i</a:t>
            </a:r>
            <a:r>
              <a:rPr lang="en-IN" dirty="0" smtClean="0"/>
              <a:t>)  clearance </a:t>
            </a:r>
            <a:r>
              <a:rPr lang="en-IN" dirty="0" smtClean="0"/>
              <a:t>of un-credited amounts in respect of their DDOs </a:t>
            </a:r>
            <a:endParaRPr lang="en-IN" dirty="0" smtClean="0"/>
          </a:p>
          <a:p>
            <a:pPr lvl="0" algn="just">
              <a:lnSpc>
                <a:spcPct val="150000"/>
              </a:lnSpc>
            </a:pPr>
            <a:endParaRPr lang="en-IN" sz="1100" dirty="0" smtClean="0"/>
          </a:p>
          <a:p>
            <a:pPr lvl="0" algn="just">
              <a:lnSpc>
                <a:spcPct val="150000"/>
              </a:lnSpc>
            </a:pPr>
            <a:r>
              <a:rPr lang="en-IN" dirty="0" smtClean="0"/>
              <a:t>    ii)  transfer </a:t>
            </a:r>
            <a:r>
              <a:rPr lang="en-IN" dirty="0" smtClean="0"/>
              <a:t>credit to the respective HOA for the unsettled un-credited amounts </a:t>
            </a:r>
            <a:endParaRPr lang="en-IN" dirty="0" smtClean="0"/>
          </a:p>
          <a:p>
            <a:pPr lvl="0" algn="just">
              <a:lnSpc>
                <a:spcPct val="150000"/>
              </a:lnSpc>
            </a:pPr>
            <a:r>
              <a:rPr lang="en-IN" dirty="0" smtClean="0"/>
              <a:t> </a:t>
            </a:r>
            <a:r>
              <a:rPr lang="en-IN" dirty="0" smtClean="0"/>
              <a:t>        from </a:t>
            </a:r>
            <a:r>
              <a:rPr lang="en-IN" dirty="0" smtClean="0"/>
              <a:t>which the amounts were originally drawn with the help of MIS reports </a:t>
            </a:r>
            <a:endParaRPr lang="en-IN" dirty="0" smtClean="0"/>
          </a:p>
          <a:p>
            <a:pPr lvl="0" algn="just">
              <a:lnSpc>
                <a:spcPct val="150000"/>
              </a:lnSpc>
            </a:pPr>
            <a:r>
              <a:rPr lang="en-IN" dirty="0" smtClean="0"/>
              <a:t> </a:t>
            </a:r>
            <a:r>
              <a:rPr lang="en-IN" dirty="0" smtClean="0"/>
              <a:t>        available </a:t>
            </a:r>
            <a:r>
              <a:rPr lang="en-IN" dirty="0" smtClean="0"/>
              <a:t>to them in Telangana Treasury Portal.</a:t>
            </a:r>
            <a:endParaRPr lang="en-IN" dirty="0"/>
          </a:p>
        </p:txBody>
      </p:sp>
      <p:sp>
        <p:nvSpPr>
          <p:cNvPr id="6" name="Rectangle 5"/>
          <p:cNvSpPr/>
          <p:nvPr/>
        </p:nvSpPr>
        <p:spPr>
          <a:xfrm>
            <a:off x="0" y="0"/>
            <a:ext cx="914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t>Responsibilities of Controlling Officers / Chief Controlling Officers of the Department</a:t>
            </a:r>
            <a:endParaRPr lang="en-IN"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219200"/>
            <a:ext cx="8610600" cy="4662815"/>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RBI shall send the ‘failure report’ for the unsuccessful payments for each </a:t>
            </a:r>
            <a:endParaRPr lang="en-IN" dirty="0" smtClean="0"/>
          </a:p>
          <a:p>
            <a:pPr lvl="0">
              <a:lnSpc>
                <a:spcPct val="150000"/>
              </a:lnSpc>
            </a:pPr>
            <a:r>
              <a:rPr lang="en-IN" dirty="0" smtClean="0"/>
              <a:t> </a:t>
            </a:r>
            <a:r>
              <a:rPr lang="en-IN" dirty="0" smtClean="0"/>
              <a:t>     Consolidated </a:t>
            </a:r>
            <a:r>
              <a:rPr lang="en-IN" dirty="0" smtClean="0"/>
              <a:t>e-advise.  </a:t>
            </a:r>
            <a:endParaRPr lang="en-IN" dirty="0" smtClean="0"/>
          </a:p>
          <a:p>
            <a:pPr lvl="0">
              <a:lnSpc>
                <a:spcPct val="150000"/>
              </a:lnSpc>
            </a:pPr>
            <a:endParaRPr lang="en-IN" dirty="0" smtClean="0"/>
          </a:p>
          <a:p>
            <a:pPr lvl="0">
              <a:lnSpc>
                <a:spcPct val="150000"/>
              </a:lnSpc>
              <a:buFont typeface="Wingdings" pitchFamily="2" charset="2"/>
              <a:buChar char="q"/>
            </a:pPr>
            <a:r>
              <a:rPr lang="en-IN" dirty="0" smtClean="0"/>
              <a:t> </a:t>
            </a:r>
            <a:r>
              <a:rPr lang="en-IN" dirty="0" smtClean="0"/>
              <a:t> It </a:t>
            </a:r>
            <a:r>
              <a:rPr lang="en-IN" dirty="0" smtClean="0"/>
              <a:t>shall contain the details of the Treasury Code, DDO Code, Trans ID, Name of the </a:t>
            </a:r>
            <a:endParaRPr lang="en-IN" dirty="0" smtClean="0"/>
          </a:p>
          <a:p>
            <a:pPr lvl="0">
              <a:lnSpc>
                <a:spcPct val="150000"/>
              </a:lnSpc>
            </a:pPr>
            <a:r>
              <a:rPr lang="en-IN" dirty="0" smtClean="0"/>
              <a:t> </a:t>
            </a:r>
            <a:r>
              <a:rPr lang="en-IN" dirty="0" smtClean="0"/>
              <a:t>     Payee</a:t>
            </a:r>
            <a:r>
              <a:rPr lang="en-IN" dirty="0" smtClean="0"/>
              <a:t>, Bank Particulars of Payee and amount with reason failure</a:t>
            </a:r>
            <a:r>
              <a:rPr lang="en-IN" dirty="0" smtClean="0"/>
              <a:t>.</a:t>
            </a:r>
          </a:p>
          <a:p>
            <a:pPr lvl="0">
              <a:lnSpc>
                <a:spcPct val="150000"/>
              </a:lnSpc>
            </a:pPr>
            <a:endParaRPr lang="en-IN" dirty="0" smtClean="0"/>
          </a:p>
          <a:p>
            <a:pPr>
              <a:lnSpc>
                <a:spcPct val="150000"/>
              </a:lnSpc>
              <a:buFont typeface="Wingdings" pitchFamily="2" charset="2"/>
              <a:buChar char="q"/>
            </a:pPr>
            <a:r>
              <a:rPr lang="en-US" dirty="0" smtClean="0"/>
              <a:t>  At </a:t>
            </a:r>
            <a:r>
              <a:rPr lang="en-US" dirty="0" smtClean="0"/>
              <a:t>the end of each day, the treasury software will make a transfer credit </a:t>
            </a:r>
            <a:r>
              <a:rPr lang="en-US" dirty="0" err="1" smtClean="0"/>
              <a:t>challan</a:t>
            </a:r>
            <a:r>
              <a:rPr lang="en-US" dirty="0" smtClean="0"/>
              <a:t> for </a:t>
            </a:r>
            <a:endParaRPr lang="en-US" dirty="0" smtClean="0"/>
          </a:p>
          <a:p>
            <a:pPr>
              <a:lnSpc>
                <a:spcPct val="150000"/>
              </a:lnSpc>
            </a:pPr>
            <a:r>
              <a:rPr lang="en-US" dirty="0" smtClean="0"/>
              <a:t> </a:t>
            </a:r>
            <a:r>
              <a:rPr lang="en-US" dirty="0" smtClean="0"/>
              <a:t>    total </a:t>
            </a:r>
            <a:r>
              <a:rPr lang="en-US" dirty="0" smtClean="0"/>
              <a:t>unsuccessful amount for each token under HOA 8658 Suspense – 102 </a:t>
            </a:r>
            <a:endParaRPr lang="en-US" dirty="0" smtClean="0"/>
          </a:p>
          <a:p>
            <a:pPr>
              <a:lnSpc>
                <a:spcPct val="150000"/>
              </a:lnSpc>
            </a:pPr>
            <a:r>
              <a:rPr lang="en-US" dirty="0" smtClean="0"/>
              <a:t> </a:t>
            </a:r>
            <a:r>
              <a:rPr lang="en-US" dirty="0" smtClean="0"/>
              <a:t>    Suspense </a:t>
            </a:r>
            <a:r>
              <a:rPr lang="en-US" dirty="0" smtClean="0"/>
              <a:t>Account (Civil) – 2771 un-credited amounts items under e-payments. </a:t>
            </a:r>
            <a:endParaRPr lang="en-US" dirty="0" smtClean="0"/>
          </a:p>
          <a:p>
            <a:pPr>
              <a:lnSpc>
                <a:spcPct val="150000"/>
              </a:lnSpc>
            </a:pPr>
            <a:r>
              <a:rPr lang="en-US" dirty="0" smtClean="0"/>
              <a:t> </a:t>
            </a:r>
          </a:p>
          <a:p>
            <a:pPr>
              <a:lnSpc>
                <a:spcPct val="150000"/>
              </a:lnSpc>
              <a:buFont typeface="Wingdings" pitchFamily="2" charset="2"/>
              <a:buChar char="q"/>
            </a:pPr>
            <a:r>
              <a:rPr lang="en-US" dirty="0" smtClean="0"/>
              <a:t> </a:t>
            </a:r>
            <a:r>
              <a:rPr lang="en-US" dirty="0" smtClean="0"/>
              <a:t> The </a:t>
            </a:r>
            <a:r>
              <a:rPr lang="en-US" dirty="0" smtClean="0"/>
              <a:t>same data would be made available to all the DDOs through DDO Request.</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t>Action to be taken for </a:t>
            </a:r>
            <a:r>
              <a:rPr lang="en-US" sz="2800" b="1" dirty="0" smtClean="0"/>
              <a:t>Failed </a:t>
            </a:r>
            <a:r>
              <a:rPr lang="en-US" sz="2800" b="1" dirty="0" smtClean="0"/>
              <a:t>Transactions</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914400"/>
            <a:ext cx="8610600" cy="6070893"/>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DDO would be required to collect the correct information for rectification of </a:t>
            </a:r>
            <a:endParaRPr lang="en-IN" dirty="0" smtClean="0"/>
          </a:p>
          <a:p>
            <a:pPr lvl="0">
              <a:lnSpc>
                <a:spcPct val="150000"/>
              </a:lnSpc>
            </a:pPr>
            <a:r>
              <a:rPr lang="en-IN" dirty="0" smtClean="0"/>
              <a:t> </a:t>
            </a:r>
            <a:r>
              <a:rPr lang="en-IN" dirty="0" smtClean="0"/>
              <a:t>     error </a:t>
            </a:r>
            <a:r>
              <a:rPr lang="en-IN" dirty="0" smtClean="0"/>
              <a:t>(IFSC Code, Bank Account No. if any) and shall submit the details through </a:t>
            </a:r>
            <a:endParaRPr lang="en-IN" dirty="0" smtClean="0"/>
          </a:p>
          <a:p>
            <a:pPr lvl="0">
              <a:lnSpc>
                <a:spcPct val="150000"/>
              </a:lnSpc>
            </a:pPr>
            <a:r>
              <a:rPr lang="en-IN" dirty="0" smtClean="0"/>
              <a:t> </a:t>
            </a:r>
            <a:r>
              <a:rPr lang="en-IN" dirty="0" smtClean="0"/>
              <a:t>     DDO </a:t>
            </a:r>
            <a:r>
              <a:rPr lang="en-IN" dirty="0" smtClean="0"/>
              <a:t>Request</a:t>
            </a:r>
            <a:r>
              <a:rPr lang="en-IN" dirty="0" smtClean="0"/>
              <a:t>.</a:t>
            </a:r>
          </a:p>
          <a:p>
            <a:pPr lvl="0">
              <a:lnSpc>
                <a:spcPct val="150000"/>
              </a:lnSpc>
            </a:pPr>
            <a:endParaRPr lang="en-IN" sz="1100" dirty="0" smtClean="0"/>
          </a:p>
          <a:p>
            <a:pPr lvl="0">
              <a:lnSpc>
                <a:spcPct val="150000"/>
              </a:lnSpc>
              <a:buFont typeface="Wingdings" pitchFamily="2" charset="2"/>
              <a:buChar char="q"/>
            </a:pPr>
            <a:r>
              <a:rPr lang="en-IN" dirty="0" smtClean="0"/>
              <a:t>  The </a:t>
            </a:r>
            <a:r>
              <a:rPr lang="en-IN" dirty="0" smtClean="0"/>
              <a:t>DDO shall maintain a “Register of all Un-Credited Payments” in the </a:t>
            </a:r>
            <a:endParaRPr lang="en-IN" dirty="0" smtClean="0"/>
          </a:p>
          <a:p>
            <a:pPr lvl="0">
              <a:lnSpc>
                <a:spcPct val="150000"/>
              </a:lnSpc>
            </a:pPr>
            <a:r>
              <a:rPr lang="en-IN" dirty="0" smtClean="0"/>
              <a:t> </a:t>
            </a:r>
            <a:r>
              <a:rPr lang="en-IN" dirty="0" smtClean="0"/>
              <a:t>     prescribed </a:t>
            </a:r>
            <a:r>
              <a:rPr lang="en-IN" dirty="0" smtClean="0"/>
              <a:t>format appended to these guidelines</a:t>
            </a:r>
            <a:r>
              <a:rPr lang="en-IN" dirty="0" smtClean="0"/>
              <a:t>. : - </a:t>
            </a:r>
          </a:p>
          <a:p>
            <a:pPr lvl="0">
              <a:lnSpc>
                <a:spcPct val="150000"/>
              </a:lnSpc>
            </a:pPr>
            <a:endParaRPr lang="en-IN" sz="1100" dirty="0" smtClean="0"/>
          </a:p>
          <a:p>
            <a:pPr lvl="0">
              <a:lnSpc>
                <a:spcPct val="150000"/>
              </a:lnSpc>
            </a:pPr>
            <a:r>
              <a:rPr lang="en-IN" b="1" dirty="0" smtClean="0"/>
              <a:t> </a:t>
            </a:r>
            <a:r>
              <a:rPr lang="en-IN" b="1" dirty="0" smtClean="0"/>
              <a:t>      Containing </a:t>
            </a:r>
            <a:r>
              <a:rPr lang="en-IN" b="1" dirty="0" smtClean="0"/>
              <a:t>the TBR Number, Token Number, Head of Account, </a:t>
            </a:r>
            <a:endParaRPr lang="en-IN" b="1" dirty="0" smtClean="0"/>
          </a:p>
          <a:p>
            <a:pPr lvl="0">
              <a:lnSpc>
                <a:spcPct val="150000"/>
              </a:lnSpc>
            </a:pPr>
            <a:r>
              <a:rPr lang="en-IN" b="1" dirty="0" smtClean="0"/>
              <a:t> </a:t>
            </a:r>
            <a:r>
              <a:rPr lang="en-IN" b="1" dirty="0" smtClean="0"/>
              <a:t>      Total </a:t>
            </a:r>
            <a:r>
              <a:rPr lang="en-IN" b="1" dirty="0" smtClean="0"/>
              <a:t>Net Amount, e-advise date, Successfully Credited Amount, </a:t>
            </a:r>
            <a:endParaRPr lang="en-IN" b="1" dirty="0" smtClean="0"/>
          </a:p>
          <a:p>
            <a:pPr lvl="0">
              <a:lnSpc>
                <a:spcPct val="150000"/>
              </a:lnSpc>
            </a:pPr>
            <a:r>
              <a:rPr lang="en-IN" b="1" dirty="0" smtClean="0"/>
              <a:t> </a:t>
            </a:r>
            <a:r>
              <a:rPr lang="en-IN" b="1" dirty="0" smtClean="0"/>
              <a:t>      Un-Credited </a:t>
            </a:r>
            <a:r>
              <a:rPr lang="en-IN" b="1" dirty="0" smtClean="0"/>
              <a:t>Amount, Bank Account No. IFSC code mentioned in the bill, </a:t>
            </a:r>
            <a:r>
              <a:rPr lang="en-IN" b="1" dirty="0" smtClean="0"/>
              <a:t> </a:t>
            </a:r>
          </a:p>
          <a:p>
            <a:pPr lvl="0">
              <a:lnSpc>
                <a:spcPct val="150000"/>
              </a:lnSpc>
            </a:pPr>
            <a:r>
              <a:rPr lang="en-IN" b="1" dirty="0" smtClean="0"/>
              <a:t> </a:t>
            </a:r>
            <a:r>
              <a:rPr lang="en-IN" b="1" dirty="0" smtClean="0"/>
              <a:t>      Reasons </a:t>
            </a:r>
            <a:r>
              <a:rPr lang="en-IN" b="1" dirty="0" smtClean="0"/>
              <a:t>for rejection, </a:t>
            </a:r>
            <a:r>
              <a:rPr lang="en-IN" b="1" dirty="0" err="1" smtClean="0"/>
              <a:t>Challan</a:t>
            </a:r>
            <a:r>
              <a:rPr lang="en-IN" b="1" dirty="0" smtClean="0"/>
              <a:t> No. with date, Corrected Bank Details, </a:t>
            </a:r>
            <a:r>
              <a:rPr lang="en-IN" b="1" dirty="0" smtClean="0"/>
              <a:t> </a:t>
            </a:r>
          </a:p>
          <a:p>
            <a:pPr lvl="0">
              <a:lnSpc>
                <a:spcPct val="150000"/>
              </a:lnSpc>
            </a:pPr>
            <a:r>
              <a:rPr lang="en-IN" b="1" dirty="0" smtClean="0"/>
              <a:t> </a:t>
            </a:r>
            <a:r>
              <a:rPr lang="en-IN" b="1" dirty="0" smtClean="0"/>
              <a:t>      Amount </a:t>
            </a:r>
            <a:r>
              <a:rPr lang="en-IN" b="1" dirty="0" smtClean="0"/>
              <a:t>resubmitted, TBR No. generated, Token Number, Balance.  </a:t>
            </a:r>
            <a:r>
              <a:rPr lang="en-IN" dirty="0" smtClean="0"/>
              <a:t> </a:t>
            </a:r>
            <a:endParaRPr lang="en-IN" dirty="0" smtClean="0"/>
          </a:p>
          <a:p>
            <a:pPr lvl="0">
              <a:lnSpc>
                <a:spcPct val="150000"/>
              </a:lnSpc>
            </a:pPr>
            <a:r>
              <a:rPr lang="en-IN" sz="1400" dirty="0" smtClean="0"/>
              <a:t> </a:t>
            </a:r>
          </a:p>
          <a:p>
            <a:pPr lvl="0">
              <a:lnSpc>
                <a:spcPct val="150000"/>
              </a:lnSpc>
              <a:buFont typeface="Wingdings" pitchFamily="2" charset="2"/>
              <a:buChar char="q"/>
            </a:pPr>
            <a:r>
              <a:rPr lang="en-IN" dirty="0" smtClean="0"/>
              <a:t> </a:t>
            </a:r>
            <a:r>
              <a:rPr lang="en-IN" dirty="0" smtClean="0"/>
              <a:t>  It </a:t>
            </a:r>
            <a:r>
              <a:rPr lang="en-IN" dirty="0" smtClean="0"/>
              <a:t>is the responsibility of the DDO to resolve all the errors and to clear all the </a:t>
            </a:r>
            <a:endParaRPr lang="en-IN" dirty="0" smtClean="0"/>
          </a:p>
          <a:p>
            <a:pPr lvl="0">
              <a:lnSpc>
                <a:spcPct val="150000"/>
              </a:lnSpc>
            </a:pPr>
            <a:r>
              <a:rPr lang="en-IN" dirty="0" smtClean="0"/>
              <a:t>      balance </a:t>
            </a:r>
            <a:r>
              <a:rPr lang="en-IN" dirty="0" smtClean="0"/>
              <a:t>for each token.</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t>Action to be taken for </a:t>
            </a:r>
            <a:r>
              <a:rPr lang="en-US" sz="2800" b="1" dirty="0" smtClean="0"/>
              <a:t>Failed </a:t>
            </a:r>
            <a:r>
              <a:rPr lang="en-US" sz="2800" b="1" dirty="0" smtClean="0"/>
              <a:t>Transactions</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838200"/>
            <a:ext cx="8610600" cy="5978560"/>
          </a:xfrm>
          <a:prstGeom prst="rect">
            <a:avLst/>
          </a:prstGeom>
          <a:noFill/>
        </p:spPr>
        <p:txBody>
          <a:bodyPr wrap="square" rtlCol="0">
            <a:spAutoFit/>
          </a:bodyPr>
          <a:lstStyle/>
          <a:p>
            <a:pPr lvl="0">
              <a:lnSpc>
                <a:spcPct val="150000"/>
              </a:lnSpc>
              <a:buFont typeface="Wingdings" pitchFamily="2" charset="2"/>
              <a:buChar char="q"/>
            </a:pPr>
            <a:r>
              <a:rPr lang="en-IN" dirty="0" smtClean="0"/>
              <a:t>  If </a:t>
            </a:r>
            <a:r>
              <a:rPr lang="en-IN" dirty="0" smtClean="0"/>
              <a:t>the DDO is failed to repay the amount to the payee (for stop payment or other </a:t>
            </a:r>
            <a:endParaRPr lang="en-IN" dirty="0" smtClean="0"/>
          </a:p>
          <a:p>
            <a:pPr lvl="0">
              <a:lnSpc>
                <a:spcPct val="150000"/>
              </a:lnSpc>
            </a:pPr>
            <a:r>
              <a:rPr lang="en-IN" dirty="0" smtClean="0"/>
              <a:t> </a:t>
            </a:r>
            <a:r>
              <a:rPr lang="en-IN" dirty="0" smtClean="0"/>
              <a:t>     reasons),</a:t>
            </a:r>
          </a:p>
          <a:p>
            <a:pPr lvl="0">
              <a:lnSpc>
                <a:spcPct val="150000"/>
              </a:lnSpc>
            </a:pPr>
            <a:endParaRPr lang="en-IN" sz="1000" dirty="0" smtClean="0"/>
          </a:p>
          <a:p>
            <a:pPr marL="342900" lvl="0" indent="-342900">
              <a:lnSpc>
                <a:spcPct val="150000"/>
              </a:lnSpc>
              <a:buFont typeface="Wingdings" pitchFamily="2" charset="2"/>
              <a:buChar char="q"/>
            </a:pPr>
            <a:r>
              <a:rPr lang="en-IN" dirty="0" smtClean="0"/>
              <a:t> </a:t>
            </a:r>
            <a:r>
              <a:rPr lang="en-IN" dirty="0" smtClean="0"/>
              <a:t>in that case, the DDO / the Treasury Officer in consultation with DDO shall prefer a bill under Suspense Head along with a </a:t>
            </a:r>
            <a:r>
              <a:rPr lang="en-IN" dirty="0" err="1" smtClean="0"/>
              <a:t>challan</a:t>
            </a:r>
            <a:r>
              <a:rPr lang="en-IN" dirty="0" smtClean="0"/>
              <a:t> under the HOA from where amount was actually drawn with detail head 070 Refund at the concerned treasury for transfer credit of the amount. </a:t>
            </a:r>
            <a:endParaRPr lang="en-IN" dirty="0" smtClean="0"/>
          </a:p>
          <a:p>
            <a:pPr marL="342900" lvl="0" indent="-342900">
              <a:lnSpc>
                <a:spcPct val="150000"/>
              </a:lnSpc>
            </a:pPr>
            <a:endParaRPr lang="en-IN" sz="1100" dirty="0" smtClean="0"/>
          </a:p>
          <a:p>
            <a:pPr marL="342900" lvl="0" indent="-342900">
              <a:lnSpc>
                <a:spcPct val="150000"/>
              </a:lnSpc>
              <a:buFont typeface="Wingdings" pitchFamily="2" charset="2"/>
              <a:buChar char="q"/>
            </a:pPr>
            <a:r>
              <a:rPr lang="en-IN" dirty="0" smtClean="0"/>
              <a:t>The </a:t>
            </a:r>
            <a:r>
              <a:rPr lang="en-IN" dirty="0" smtClean="0"/>
              <a:t>same procedure shall be followed for the amount credited by RBI for ‘Stop Payment</a:t>
            </a:r>
            <a:r>
              <a:rPr lang="en-IN" dirty="0" smtClean="0"/>
              <a:t>’.</a:t>
            </a:r>
          </a:p>
          <a:p>
            <a:pPr marL="342900" lvl="0" indent="-342900">
              <a:lnSpc>
                <a:spcPct val="150000"/>
              </a:lnSpc>
            </a:pPr>
            <a:endParaRPr lang="en-IN" sz="1050" dirty="0" smtClean="0"/>
          </a:p>
          <a:p>
            <a:pPr>
              <a:lnSpc>
                <a:spcPct val="150000"/>
              </a:lnSpc>
              <a:buFont typeface="Wingdings" pitchFamily="2" charset="2"/>
              <a:buChar char="q"/>
            </a:pPr>
            <a:r>
              <a:rPr lang="en-US" dirty="0" smtClean="0"/>
              <a:t>  The </a:t>
            </a:r>
            <a:r>
              <a:rPr lang="en-US" dirty="0" smtClean="0"/>
              <a:t>DDO shall prepare system generated TTC Form 62 under </a:t>
            </a:r>
            <a:r>
              <a:rPr lang="en-US" dirty="0" smtClean="0"/>
              <a:t>HOA :</a:t>
            </a:r>
          </a:p>
          <a:p>
            <a:pPr>
              <a:lnSpc>
                <a:spcPct val="150000"/>
              </a:lnSpc>
            </a:pPr>
            <a:r>
              <a:rPr lang="en-US" dirty="0" smtClean="0"/>
              <a:t> </a:t>
            </a:r>
            <a:r>
              <a:rPr lang="en-US" dirty="0" smtClean="0"/>
              <a:t>     </a:t>
            </a:r>
            <a:r>
              <a:rPr lang="en-US" dirty="0" smtClean="0"/>
              <a:t>8658 – 102 – 2771 for drawl of the un-credited e-payments in a particular token </a:t>
            </a:r>
            <a:endParaRPr lang="en-US" dirty="0" smtClean="0"/>
          </a:p>
          <a:p>
            <a:pPr>
              <a:lnSpc>
                <a:spcPct val="150000"/>
              </a:lnSpc>
            </a:pPr>
            <a:r>
              <a:rPr lang="en-US" dirty="0" smtClean="0"/>
              <a:t> </a:t>
            </a:r>
            <a:r>
              <a:rPr lang="en-US" dirty="0" smtClean="0"/>
              <a:t>     from </a:t>
            </a:r>
            <a:r>
              <a:rPr lang="en-US" dirty="0" smtClean="0"/>
              <a:t>the Suspense Head after rectification of account no. details of beneficiary </a:t>
            </a:r>
            <a:r>
              <a:rPr lang="en-US" dirty="0" smtClean="0"/>
              <a:t> </a:t>
            </a:r>
          </a:p>
          <a:p>
            <a:pPr>
              <a:lnSpc>
                <a:spcPct val="150000"/>
              </a:lnSpc>
            </a:pPr>
            <a:r>
              <a:rPr lang="en-US" dirty="0" smtClean="0"/>
              <a:t> </a:t>
            </a:r>
            <a:r>
              <a:rPr lang="en-US" dirty="0" smtClean="0"/>
              <a:t>     and </a:t>
            </a:r>
            <a:r>
              <a:rPr lang="en-US" dirty="0" smtClean="0"/>
              <a:t>submits to treasury through DDO Request.</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t>Action to be taken for </a:t>
            </a:r>
            <a:r>
              <a:rPr lang="en-US" sz="2800" b="1" dirty="0" smtClean="0"/>
              <a:t>Failed </a:t>
            </a:r>
            <a:r>
              <a:rPr lang="en-US" sz="2800" b="1" dirty="0" smtClean="0"/>
              <a:t>Transactions</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950922"/>
            <a:ext cx="8610600" cy="5678478"/>
          </a:xfrm>
          <a:prstGeom prst="rect">
            <a:avLst/>
          </a:prstGeom>
          <a:noFill/>
        </p:spPr>
        <p:txBody>
          <a:bodyPr wrap="square" rtlCol="0">
            <a:spAutoFit/>
          </a:bodyPr>
          <a:lstStyle/>
          <a:p>
            <a:pPr lvl="0">
              <a:lnSpc>
                <a:spcPct val="150000"/>
              </a:lnSpc>
              <a:buFont typeface="Wingdings" pitchFamily="2" charset="2"/>
              <a:buChar char="q"/>
            </a:pPr>
            <a:r>
              <a:rPr lang="en-IN" dirty="0" smtClean="0"/>
              <a:t>  The </a:t>
            </a:r>
            <a:r>
              <a:rPr lang="en-IN" dirty="0" smtClean="0"/>
              <a:t>Treasury Officer shall maintain a “Register of all Un-credited payments’ in the </a:t>
            </a:r>
            <a:endParaRPr lang="en-IN" dirty="0" smtClean="0"/>
          </a:p>
          <a:p>
            <a:pPr lvl="0">
              <a:lnSpc>
                <a:spcPct val="150000"/>
              </a:lnSpc>
            </a:pPr>
            <a:r>
              <a:rPr lang="en-IN" dirty="0" smtClean="0"/>
              <a:t> </a:t>
            </a:r>
            <a:r>
              <a:rPr lang="en-IN" dirty="0" smtClean="0"/>
              <a:t>     prescribed </a:t>
            </a:r>
            <a:r>
              <a:rPr lang="en-IN" dirty="0" smtClean="0"/>
              <a:t>format appended to these guidelines. </a:t>
            </a:r>
            <a:r>
              <a:rPr lang="en-IN" b="1" dirty="0" smtClean="0"/>
              <a:t>containing the STO Code, </a:t>
            </a:r>
            <a:endParaRPr lang="en-IN" b="1" dirty="0" smtClean="0"/>
          </a:p>
          <a:p>
            <a:pPr lvl="0">
              <a:lnSpc>
                <a:spcPct val="150000"/>
              </a:lnSpc>
            </a:pPr>
            <a:r>
              <a:rPr lang="en-IN" b="1" dirty="0" smtClean="0"/>
              <a:t> </a:t>
            </a:r>
            <a:r>
              <a:rPr lang="en-IN" b="1" dirty="0" smtClean="0"/>
              <a:t>     DDO </a:t>
            </a:r>
            <a:r>
              <a:rPr lang="en-IN" b="1" dirty="0" smtClean="0"/>
              <a:t>Code, TBR No., Token No., HOA, Total Net Amount, e-advise date, </a:t>
            </a:r>
            <a:endParaRPr lang="en-IN" b="1" dirty="0" smtClean="0"/>
          </a:p>
          <a:p>
            <a:pPr lvl="0">
              <a:lnSpc>
                <a:spcPct val="150000"/>
              </a:lnSpc>
            </a:pPr>
            <a:r>
              <a:rPr lang="en-IN" b="1" dirty="0" smtClean="0"/>
              <a:t> </a:t>
            </a:r>
            <a:r>
              <a:rPr lang="en-IN" b="1" dirty="0" smtClean="0"/>
              <a:t>     Successfully </a:t>
            </a:r>
            <a:r>
              <a:rPr lang="en-IN" b="1" dirty="0" smtClean="0"/>
              <a:t>Credited Amount, Un-credited Amount, Bank Account No. and </a:t>
            </a:r>
            <a:r>
              <a:rPr lang="en-IN" b="1" dirty="0" smtClean="0"/>
              <a:t> </a:t>
            </a:r>
          </a:p>
          <a:p>
            <a:pPr lvl="0">
              <a:lnSpc>
                <a:spcPct val="150000"/>
              </a:lnSpc>
            </a:pPr>
            <a:r>
              <a:rPr lang="en-IN" b="1" dirty="0" smtClean="0"/>
              <a:t> </a:t>
            </a:r>
            <a:r>
              <a:rPr lang="en-IN" b="1" dirty="0" smtClean="0"/>
              <a:t>     IFSC </a:t>
            </a:r>
            <a:r>
              <a:rPr lang="en-IN" b="1" dirty="0" smtClean="0"/>
              <a:t>Code in original Bill, Reasons for Rejection, </a:t>
            </a:r>
            <a:r>
              <a:rPr lang="en-IN" b="1" dirty="0" err="1" smtClean="0"/>
              <a:t>Challan</a:t>
            </a:r>
            <a:r>
              <a:rPr lang="en-IN" b="1" dirty="0" smtClean="0"/>
              <a:t> No. with date, </a:t>
            </a:r>
            <a:r>
              <a:rPr lang="en-IN" b="1" dirty="0" smtClean="0"/>
              <a:t>      </a:t>
            </a:r>
          </a:p>
          <a:p>
            <a:pPr lvl="0">
              <a:lnSpc>
                <a:spcPct val="150000"/>
              </a:lnSpc>
            </a:pPr>
            <a:r>
              <a:rPr lang="en-IN" b="1" dirty="0" smtClean="0"/>
              <a:t> </a:t>
            </a:r>
            <a:r>
              <a:rPr lang="en-IN" b="1" dirty="0" smtClean="0"/>
              <a:t>     Corrected </a:t>
            </a:r>
            <a:r>
              <a:rPr lang="en-IN" b="1" dirty="0" smtClean="0"/>
              <a:t>Bank details, Amount resubmitted, TBR No. generated, Token </a:t>
            </a:r>
            <a:endParaRPr lang="en-IN" b="1" dirty="0" smtClean="0"/>
          </a:p>
          <a:p>
            <a:pPr lvl="0">
              <a:lnSpc>
                <a:spcPct val="150000"/>
              </a:lnSpc>
            </a:pPr>
            <a:r>
              <a:rPr lang="en-IN" b="1" dirty="0" smtClean="0"/>
              <a:t> </a:t>
            </a:r>
            <a:r>
              <a:rPr lang="en-IN" b="1" dirty="0" smtClean="0"/>
              <a:t>      No</a:t>
            </a:r>
            <a:r>
              <a:rPr lang="en-IN" b="1" dirty="0" smtClean="0"/>
              <a:t>., Balance</a:t>
            </a:r>
            <a:r>
              <a:rPr lang="en-IN" b="1" dirty="0" smtClean="0"/>
              <a:t>.</a:t>
            </a:r>
          </a:p>
          <a:p>
            <a:pPr lvl="0">
              <a:lnSpc>
                <a:spcPct val="150000"/>
              </a:lnSpc>
            </a:pPr>
            <a:endParaRPr lang="en-IN" sz="1200" dirty="0" smtClean="0"/>
          </a:p>
          <a:p>
            <a:pPr lvl="0">
              <a:lnSpc>
                <a:spcPct val="150000"/>
              </a:lnSpc>
              <a:buFont typeface="Wingdings" pitchFamily="2" charset="2"/>
              <a:buChar char="q"/>
            </a:pPr>
            <a:r>
              <a:rPr lang="en-IN" dirty="0" smtClean="0"/>
              <a:t>  The </a:t>
            </a:r>
            <a:r>
              <a:rPr lang="en-IN" dirty="0" smtClean="0"/>
              <a:t>un-credited amount should not ordinarily be allowed to be parked in the </a:t>
            </a:r>
            <a:r>
              <a:rPr lang="en-IN" dirty="0" smtClean="0"/>
              <a:t> </a:t>
            </a:r>
          </a:p>
          <a:p>
            <a:pPr lvl="0">
              <a:lnSpc>
                <a:spcPct val="150000"/>
              </a:lnSpc>
            </a:pPr>
            <a:r>
              <a:rPr lang="en-IN" dirty="0" smtClean="0"/>
              <a:t>      suspense </a:t>
            </a:r>
            <a:r>
              <a:rPr lang="en-IN" dirty="0" smtClean="0"/>
              <a:t>account beyond 3 months from the date of </a:t>
            </a:r>
            <a:r>
              <a:rPr lang="en-IN" dirty="0" err="1" smtClean="0"/>
              <a:t>drawal</a:t>
            </a:r>
            <a:r>
              <a:rPr lang="en-IN" dirty="0" smtClean="0"/>
              <a:t> or the end of the </a:t>
            </a:r>
            <a:endParaRPr lang="en-IN" dirty="0" smtClean="0"/>
          </a:p>
          <a:p>
            <a:pPr lvl="0">
              <a:lnSpc>
                <a:spcPct val="150000"/>
              </a:lnSpc>
            </a:pPr>
            <a:r>
              <a:rPr lang="en-IN" dirty="0" smtClean="0"/>
              <a:t> </a:t>
            </a:r>
            <a:r>
              <a:rPr lang="en-IN" dirty="0" smtClean="0"/>
              <a:t>     financial </a:t>
            </a:r>
            <a:r>
              <a:rPr lang="en-IN" dirty="0" smtClean="0"/>
              <a:t>year</a:t>
            </a:r>
            <a:r>
              <a:rPr lang="en-IN" dirty="0" smtClean="0"/>
              <a:t>.</a:t>
            </a:r>
          </a:p>
          <a:p>
            <a:pPr lvl="0">
              <a:lnSpc>
                <a:spcPct val="150000"/>
              </a:lnSpc>
            </a:pPr>
            <a:endParaRPr lang="en-IN" sz="1200" dirty="0" smtClean="0"/>
          </a:p>
          <a:p>
            <a:pPr lvl="0">
              <a:lnSpc>
                <a:spcPct val="150000"/>
              </a:lnSpc>
              <a:buFont typeface="Wingdings" pitchFamily="2" charset="2"/>
              <a:buChar char="q"/>
            </a:pPr>
            <a:r>
              <a:rPr lang="en-IN" dirty="0" smtClean="0"/>
              <a:t>  However</a:t>
            </a:r>
            <a:r>
              <a:rPr lang="en-IN" dirty="0" smtClean="0"/>
              <a:t>, the un-credited amounts drawn in the month of March may be allowed </a:t>
            </a:r>
            <a:endParaRPr lang="en-IN" dirty="0" smtClean="0"/>
          </a:p>
          <a:p>
            <a:pPr lvl="0">
              <a:lnSpc>
                <a:spcPct val="150000"/>
              </a:lnSpc>
            </a:pPr>
            <a:r>
              <a:rPr lang="en-IN" dirty="0" smtClean="0"/>
              <a:t>      to </a:t>
            </a:r>
            <a:r>
              <a:rPr lang="en-IN" dirty="0" smtClean="0"/>
              <a:t>be retained till 30th April.</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t>Action to be taken for </a:t>
            </a:r>
            <a:r>
              <a:rPr lang="en-US" sz="2800" b="1" dirty="0" smtClean="0"/>
              <a:t>Failed </a:t>
            </a:r>
            <a:r>
              <a:rPr lang="en-US" sz="2800" b="1" dirty="0" smtClean="0"/>
              <a:t>Transactions</a:t>
            </a:r>
            <a:endParaRPr lang="en-IN" sz="2800"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787263"/>
            <a:ext cx="8610600" cy="2784737"/>
          </a:xfrm>
          <a:prstGeom prst="rect">
            <a:avLst/>
          </a:prstGeom>
          <a:noFill/>
        </p:spPr>
        <p:txBody>
          <a:bodyPr wrap="square" rtlCol="0">
            <a:spAutoFit/>
          </a:bodyPr>
          <a:lstStyle/>
          <a:p>
            <a:pPr lvl="0" algn="just">
              <a:lnSpc>
                <a:spcPct val="200000"/>
              </a:lnSpc>
            </a:pPr>
            <a:r>
              <a:rPr lang="en-IN" dirty="0" smtClean="0"/>
              <a:t>In </a:t>
            </a:r>
            <a:r>
              <a:rPr lang="en-IN" dirty="0" smtClean="0"/>
              <a:t>case of un-credited amounts retained beyond 3 months or till the end of the financial year, the DDO will prepare system generated Miscellaneous bill for </a:t>
            </a:r>
            <a:r>
              <a:rPr lang="en-IN" dirty="0" err="1" smtClean="0"/>
              <a:t>drawal</a:t>
            </a:r>
            <a:r>
              <a:rPr lang="en-IN" dirty="0" smtClean="0"/>
              <a:t> of the un-credited e-payments from the Suspense Head by transfer credit to the HOA from which the amount was drawn and recorded as a reduction of expenditure with consequent increase in availability of budgetary allocation.`	</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t>Action to be taken for </a:t>
            </a:r>
            <a:r>
              <a:rPr lang="en-US" sz="2800" b="1" dirty="0" smtClean="0"/>
              <a:t>Failed </a:t>
            </a:r>
            <a:r>
              <a:rPr lang="en-US" sz="2800" b="1" dirty="0" smtClean="0"/>
              <a:t>Transactions</a:t>
            </a:r>
            <a:endParaRPr lang="en-IN"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676400"/>
            <a:ext cx="8610600" cy="3277820"/>
          </a:xfrm>
          <a:prstGeom prst="rect">
            <a:avLst/>
          </a:prstGeom>
          <a:noFill/>
        </p:spPr>
        <p:txBody>
          <a:bodyPr wrap="square" rtlCol="0">
            <a:spAutoFit/>
          </a:bodyPr>
          <a:lstStyle/>
          <a:p>
            <a:pPr>
              <a:lnSpc>
                <a:spcPct val="200000"/>
              </a:lnSpc>
            </a:pPr>
            <a:r>
              <a:rPr lang="en-US" dirty="0" smtClean="0"/>
              <a:t>T</a:t>
            </a:r>
            <a:r>
              <a:rPr lang="en-US" dirty="0" smtClean="0"/>
              <a:t>he </a:t>
            </a:r>
            <a:r>
              <a:rPr lang="en-US" dirty="0" smtClean="0"/>
              <a:t>existing system of disbursement of amounts to the beneficiary accounts from the Treasury through its Linked Bank (agency banks), all disbursements through electronic media would now be credited to the beneficiary accounts through the </a:t>
            </a:r>
            <a:r>
              <a:rPr lang="en-US" dirty="0" smtClean="0"/>
              <a:t>        e-</a:t>
            </a:r>
            <a:r>
              <a:rPr lang="en-US" dirty="0" err="1" smtClean="0"/>
              <a:t>Kuber</a:t>
            </a:r>
            <a:r>
              <a:rPr lang="en-US" dirty="0" smtClean="0"/>
              <a:t> </a:t>
            </a:r>
            <a:r>
              <a:rPr lang="en-US" dirty="0" smtClean="0"/>
              <a:t>system of Reserve Bank of India, Public Accounts Department, Telangana, Hyderabad in decentralized mode from 31 districts.</a:t>
            </a:r>
            <a:endParaRPr lang="en-IN" dirty="0" smtClean="0"/>
          </a:p>
          <a:p>
            <a:pPr algn="just">
              <a:lnSpc>
                <a:spcPct val="150000"/>
              </a:lnSpc>
            </a:pPr>
            <a:endParaRPr lang="en-US"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DISPENSING EXISTING SYSTEM</a:t>
            </a:r>
            <a:endParaRPr lang="en-US" sz="28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17.jpg"/>
          <p:cNvPicPr>
            <a:picLocks noChangeAspect="1"/>
          </p:cNvPicPr>
          <p:nvPr/>
        </p:nvPicPr>
        <p:blipFill>
          <a:blip r:embed="rId2" cstate="print"/>
          <a:stretch>
            <a:fillRect/>
          </a:stretch>
        </p:blipFill>
        <p:spPr>
          <a:xfrm>
            <a:off x="0" y="0"/>
            <a:ext cx="9155784" cy="69342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990600"/>
            <a:ext cx="8610600" cy="5493812"/>
          </a:xfrm>
          <a:prstGeom prst="rect">
            <a:avLst/>
          </a:prstGeom>
          <a:noFill/>
        </p:spPr>
        <p:txBody>
          <a:bodyPr wrap="square" rtlCol="0">
            <a:spAutoFit/>
          </a:bodyPr>
          <a:lstStyle/>
          <a:p>
            <a:pPr algn="just">
              <a:lnSpc>
                <a:spcPct val="150000"/>
              </a:lnSpc>
              <a:buFont typeface="Wingdings" pitchFamily="2" charset="2"/>
              <a:buChar char="q"/>
            </a:pPr>
            <a:r>
              <a:rPr lang="en-US" dirty="0" smtClean="0"/>
              <a:t>  e-</a:t>
            </a:r>
            <a:r>
              <a:rPr lang="en-US" dirty="0" err="1" smtClean="0"/>
              <a:t>kuber</a:t>
            </a:r>
            <a:r>
              <a:rPr lang="en-US" dirty="0" smtClean="0"/>
              <a:t> </a:t>
            </a:r>
            <a:r>
              <a:rPr lang="en-US" dirty="0" smtClean="0"/>
              <a:t>is the Core Banking Solution (CBS) of the Reserve Bank of India. RBI will </a:t>
            </a:r>
            <a:endParaRPr lang="en-US" dirty="0" smtClean="0"/>
          </a:p>
          <a:p>
            <a:pPr algn="just">
              <a:lnSpc>
                <a:spcPct val="150000"/>
              </a:lnSpc>
            </a:pPr>
            <a:r>
              <a:rPr lang="en-US" dirty="0" smtClean="0"/>
              <a:t> </a:t>
            </a:r>
            <a:r>
              <a:rPr lang="en-US" dirty="0" smtClean="0"/>
              <a:t>     now </a:t>
            </a:r>
            <a:r>
              <a:rPr lang="en-US" dirty="0" smtClean="0"/>
              <a:t>pay the role of Agency Banks for disbursement of amounts to beneficiary </a:t>
            </a:r>
            <a:r>
              <a:rPr lang="en-US" dirty="0" smtClean="0"/>
              <a:t> </a:t>
            </a:r>
          </a:p>
          <a:p>
            <a:pPr algn="just">
              <a:lnSpc>
                <a:spcPct val="150000"/>
              </a:lnSpc>
            </a:pPr>
            <a:r>
              <a:rPr lang="en-US" dirty="0" smtClean="0"/>
              <a:t> </a:t>
            </a:r>
            <a:r>
              <a:rPr lang="en-US" dirty="0" smtClean="0"/>
              <a:t>     accounts</a:t>
            </a:r>
            <a:r>
              <a:rPr lang="en-US" dirty="0" smtClean="0"/>
              <a:t>. </a:t>
            </a:r>
            <a:endParaRPr lang="en-US" dirty="0" smtClean="0"/>
          </a:p>
          <a:p>
            <a:pPr algn="just">
              <a:lnSpc>
                <a:spcPct val="150000"/>
              </a:lnSpc>
              <a:buFont typeface="Wingdings" pitchFamily="2" charset="2"/>
              <a:buChar char="q"/>
            </a:pPr>
            <a:r>
              <a:rPr lang="en-US" dirty="0" smtClean="0"/>
              <a:t>  The </a:t>
            </a:r>
            <a:r>
              <a:rPr lang="en-US" dirty="0" smtClean="0"/>
              <a:t>electronic payment through e- </a:t>
            </a:r>
            <a:r>
              <a:rPr lang="en-US" dirty="0" err="1" smtClean="0"/>
              <a:t>kuber</a:t>
            </a:r>
            <a:r>
              <a:rPr lang="en-US" dirty="0" smtClean="0"/>
              <a:t> is based on the principle of Straight </a:t>
            </a:r>
            <a:endParaRPr lang="en-US" dirty="0" smtClean="0"/>
          </a:p>
          <a:p>
            <a:pPr algn="just">
              <a:lnSpc>
                <a:spcPct val="150000"/>
              </a:lnSpc>
            </a:pPr>
            <a:r>
              <a:rPr lang="en-US" dirty="0" smtClean="0"/>
              <a:t> </a:t>
            </a:r>
            <a:r>
              <a:rPr lang="en-US" dirty="0" smtClean="0"/>
              <a:t>     Through </a:t>
            </a:r>
            <a:r>
              <a:rPr lang="en-US" dirty="0" smtClean="0"/>
              <a:t>Processing (STP). It settles the funds through National Electronic Fund </a:t>
            </a:r>
            <a:endParaRPr lang="en-US" dirty="0" smtClean="0"/>
          </a:p>
          <a:p>
            <a:pPr algn="just">
              <a:lnSpc>
                <a:spcPct val="150000"/>
              </a:lnSpc>
            </a:pPr>
            <a:r>
              <a:rPr lang="en-US" dirty="0" smtClean="0"/>
              <a:t> </a:t>
            </a:r>
            <a:r>
              <a:rPr lang="en-US" dirty="0" smtClean="0"/>
              <a:t>     Transfer </a:t>
            </a:r>
            <a:r>
              <a:rPr lang="en-US" dirty="0" smtClean="0"/>
              <a:t>(NEFT) mode.  </a:t>
            </a:r>
            <a:endParaRPr lang="en-US" dirty="0" smtClean="0"/>
          </a:p>
          <a:p>
            <a:pPr algn="just">
              <a:lnSpc>
                <a:spcPct val="150000"/>
              </a:lnSpc>
              <a:buFont typeface="Wingdings" pitchFamily="2" charset="2"/>
              <a:buChar char="q"/>
            </a:pPr>
            <a:r>
              <a:rPr lang="en-US" dirty="0" smtClean="0"/>
              <a:t> </a:t>
            </a:r>
            <a:r>
              <a:rPr lang="en-US" dirty="0" smtClean="0"/>
              <a:t> Any </a:t>
            </a:r>
            <a:r>
              <a:rPr lang="en-US" dirty="0" smtClean="0"/>
              <a:t>settlement processed would be credited to the destination account in the next </a:t>
            </a:r>
            <a:endParaRPr lang="en-US" dirty="0" smtClean="0"/>
          </a:p>
          <a:p>
            <a:pPr algn="just">
              <a:lnSpc>
                <a:spcPct val="150000"/>
              </a:lnSpc>
            </a:pPr>
            <a:r>
              <a:rPr lang="en-US" dirty="0" smtClean="0"/>
              <a:t> </a:t>
            </a:r>
            <a:r>
              <a:rPr lang="en-US" dirty="0" smtClean="0"/>
              <a:t>    hourly </a:t>
            </a:r>
            <a:r>
              <a:rPr lang="en-US" dirty="0" smtClean="0"/>
              <a:t>NEFT cycle.  The main features of e- </a:t>
            </a:r>
            <a:r>
              <a:rPr lang="en-US" dirty="0" err="1" smtClean="0"/>
              <a:t>Kuber</a:t>
            </a:r>
            <a:r>
              <a:rPr lang="en-US" dirty="0" smtClean="0"/>
              <a:t> are </a:t>
            </a:r>
            <a:r>
              <a:rPr lang="en-US" dirty="0" smtClean="0"/>
              <a:t>:</a:t>
            </a:r>
          </a:p>
          <a:p>
            <a:pPr marL="342900" indent="-342900" algn="just">
              <a:lnSpc>
                <a:spcPct val="150000"/>
              </a:lnSpc>
            </a:pPr>
            <a:r>
              <a:rPr lang="en-US" dirty="0" smtClean="0"/>
              <a:t>	</a:t>
            </a:r>
            <a:r>
              <a:rPr lang="en-US" dirty="0" smtClean="0"/>
              <a:t>  (a)	Single </a:t>
            </a:r>
            <a:r>
              <a:rPr lang="en-US" dirty="0" smtClean="0"/>
              <a:t>point of release of payments and acceptance of </a:t>
            </a:r>
            <a:r>
              <a:rPr lang="en-US" dirty="0" smtClean="0"/>
              <a:t>confirmations</a:t>
            </a:r>
          </a:p>
          <a:p>
            <a:pPr marL="342900" indent="-342900" algn="just">
              <a:lnSpc>
                <a:spcPct val="150000"/>
              </a:lnSpc>
            </a:pPr>
            <a:r>
              <a:rPr lang="en-US" dirty="0" smtClean="0"/>
              <a:t>        (b)   Real </a:t>
            </a:r>
            <a:r>
              <a:rPr lang="en-US" dirty="0" smtClean="0"/>
              <a:t>time fund management </a:t>
            </a:r>
            <a:endParaRPr lang="en-US" dirty="0" smtClean="0"/>
          </a:p>
          <a:p>
            <a:pPr marL="342900" indent="-342900" algn="just">
              <a:lnSpc>
                <a:spcPct val="150000"/>
              </a:lnSpc>
            </a:pPr>
            <a:r>
              <a:rPr lang="en-US" dirty="0" smtClean="0"/>
              <a:t> </a:t>
            </a:r>
            <a:r>
              <a:rPr lang="en-US" dirty="0" smtClean="0"/>
              <a:t>       (c)    System </a:t>
            </a:r>
            <a:r>
              <a:rPr lang="en-US" dirty="0" smtClean="0"/>
              <a:t>designed accounting without manual intervention </a:t>
            </a:r>
            <a:endParaRPr lang="en-US" dirty="0" smtClean="0"/>
          </a:p>
          <a:p>
            <a:pPr marL="342900" indent="-342900" algn="just">
              <a:lnSpc>
                <a:spcPct val="150000"/>
              </a:lnSpc>
            </a:pPr>
            <a:r>
              <a:rPr lang="en-US" dirty="0" smtClean="0"/>
              <a:t>        (d)    Scheduling </a:t>
            </a:r>
            <a:r>
              <a:rPr lang="en-US" dirty="0" smtClean="0"/>
              <a:t>of Payments </a:t>
            </a:r>
            <a:endParaRPr lang="en-US" dirty="0" smtClean="0"/>
          </a:p>
          <a:p>
            <a:pPr marL="342900" indent="-342900" algn="just">
              <a:lnSpc>
                <a:spcPct val="150000"/>
              </a:lnSpc>
            </a:pPr>
            <a:r>
              <a:rPr lang="en-US" dirty="0" smtClean="0"/>
              <a:t>        (e)    Multiple levels of Security.</a:t>
            </a:r>
            <a:endParaRPr lang="en-US"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 O R E   B A N K I N G </a:t>
            </a:r>
            <a:endParaRPr lang="en-US"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838200"/>
            <a:ext cx="8610600" cy="6013185"/>
          </a:xfrm>
          <a:prstGeom prst="rect">
            <a:avLst/>
          </a:prstGeom>
          <a:noFill/>
        </p:spPr>
        <p:txBody>
          <a:bodyPr wrap="square" rtlCol="0">
            <a:spAutoFit/>
          </a:bodyPr>
          <a:lstStyle/>
          <a:p>
            <a:pPr algn="just">
              <a:lnSpc>
                <a:spcPct val="150000"/>
              </a:lnSpc>
            </a:pPr>
            <a:r>
              <a:rPr lang="en-US" b="1" i="1" dirty="0" smtClean="0">
                <a:solidFill>
                  <a:srgbClr val="C00000"/>
                </a:solidFill>
              </a:rPr>
              <a:t>In this new decentralized </a:t>
            </a:r>
            <a:r>
              <a:rPr lang="en-US" b="1" i="1" dirty="0" smtClean="0">
                <a:solidFill>
                  <a:srgbClr val="C00000"/>
                </a:solidFill>
              </a:rPr>
              <a:t>system :</a:t>
            </a:r>
          </a:p>
          <a:p>
            <a:pPr algn="just">
              <a:lnSpc>
                <a:spcPct val="150000"/>
              </a:lnSpc>
            </a:pPr>
            <a:endParaRPr lang="en-US" sz="1000" i="1" dirty="0" smtClean="0">
              <a:solidFill>
                <a:srgbClr val="C00000"/>
              </a:solidFill>
            </a:endParaRPr>
          </a:p>
          <a:p>
            <a:pPr algn="just">
              <a:lnSpc>
                <a:spcPct val="150000"/>
              </a:lnSpc>
              <a:buFont typeface="Wingdings" pitchFamily="2" charset="2"/>
              <a:buChar char="q"/>
            </a:pPr>
            <a:r>
              <a:rPr lang="en-US" dirty="0" smtClean="0"/>
              <a:t> </a:t>
            </a:r>
            <a:r>
              <a:rPr lang="en-US" dirty="0" smtClean="0"/>
              <a:t> An </a:t>
            </a:r>
            <a:r>
              <a:rPr lang="en-US" dirty="0" smtClean="0"/>
              <a:t>account shall be opened in RBI through AG, Telangana for each District </a:t>
            </a:r>
            <a:endParaRPr lang="en-US" dirty="0" smtClean="0"/>
          </a:p>
          <a:p>
            <a:pPr algn="just">
              <a:lnSpc>
                <a:spcPct val="150000"/>
              </a:lnSpc>
            </a:pPr>
            <a:r>
              <a:rPr lang="en-US" dirty="0" smtClean="0"/>
              <a:t> </a:t>
            </a:r>
            <a:r>
              <a:rPr lang="en-US" dirty="0" smtClean="0"/>
              <a:t>    Treasury/PAO</a:t>
            </a:r>
            <a:r>
              <a:rPr lang="en-US" dirty="0" smtClean="0"/>
              <a:t>. </a:t>
            </a:r>
            <a:endParaRPr lang="en-US" dirty="0" smtClean="0"/>
          </a:p>
          <a:p>
            <a:pPr algn="just">
              <a:lnSpc>
                <a:spcPct val="150000"/>
              </a:lnSpc>
            </a:pPr>
            <a:endParaRPr lang="en-US" sz="900" dirty="0" smtClean="0"/>
          </a:p>
          <a:p>
            <a:pPr algn="just">
              <a:lnSpc>
                <a:spcPct val="150000"/>
              </a:lnSpc>
              <a:buFont typeface="Wingdings" pitchFamily="2" charset="2"/>
              <a:buChar char="q"/>
            </a:pPr>
            <a:r>
              <a:rPr lang="en-US" dirty="0" smtClean="0"/>
              <a:t>  </a:t>
            </a:r>
            <a:r>
              <a:rPr lang="en-US" dirty="0" smtClean="0"/>
              <a:t>Government payments / disbursements will be made electronically through the </a:t>
            </a:r>
            <a:endParaRPr lang="en-US" dirty="0" smtClean="0"/>
          </a:p>
          <a:p>
            <a:pPr algn="just">
              <a:lnSpc>
                <a:spcPct val="150000"/>
              </a:lnSpc>
            </a:pPr>
            <a:r>
              <a:rPr lang="en-US" dirty="0" smtClean="0"/>
              <a:t> </a:t>
            </a:r>
            <a:r>
              <a:rPr lang="en-US" dirty="0" smtClean="0"/>
              <a:t>     Bank </a:t>
            </a:r>
            <a:r>
              <a:rPr lang="en-US" dirty="0" smtClean="0"/>
              <a:t>Account of each payee – whether employee, beneficiary, vendor etc. </a:t>
            </a:r>
            <a:endParaRPr lang="en-US" dirty="0" smtClean="0"/>
          </a:p>
          <a:p>
            <a:pPr algn="just">
              <a:lnSpc>
                <a:spcPct val="150000"/>
              </a:lnSpc>
            </a:pPr>
            <a:endParaRPr lang="en-US" sz="1050" dirty="0" smtClean="0"/>
          </a:p>
          <a:p>
            <a:pPr algn="just">
              <a:lnSpc>
                <a:spcPct val="150000"/>
              </a:lnSpc>
              <a:buFont typeface="Wingdings" pitchFamily="2" charset="2"/>
              <a:buChar char="q"/>
            </a:pPr>
            <a:r>
              <a:rPr lang="en-US" dirty="0" smtClean="0"/>
              <a:t>  After </a:t>
            </a:r>
            <a:r>
              <a:rPr lang="en-US" dirty="0" smtClean="0"/>
              <a:t>approval of bill by the concerned Treasury Officer / PAO, an e-advice will be </a:t>
            </a:r>
            <a:endParaRPr lang="en-US" dirty="0" smtClean="0"/>
          </a:p>
          <a:p>
            <a:pPr algn="just">
              <a:lnSpc>
                <a:spcPct val="150000"/>
              </a:lnSpc>
            </a:pPr>
            <a:r>
              <a:rPr lang="en-US" dirty="0" smtClean="0"/>
              <a:t> </a:t>
            </a:r>
            <a:r>
              <a:rPr lang="en-US" dirty="0" smtClean="0"/>
              <a:t>     generated </a:t>
            </a:r>
            <a:r>
              <a:rPr lang="en-US" dirty="0" smtClean="0"/>
              <a:t>for each treasury.  </a:t>
            </a:r>
            <a:endParaRPr lang="en-US" dirty="0" smtClean="0"/>
          </a:p>
          <a:p>
            <a:pPr algn="just">
              <a:lnSpc>
                <a:spcPct val="150000"/>
              </a:lnSpc>
            </a:pPr>
            <a:endParaRPr lang="en-US" sz="1050" dirty="0" smtClean="0"/>
          </a:p>
          <a:p>
            <a:pPr algn="just">
              <a:lnSpc>
                <a:spcPct val="150000"/>
              </a:lnSpc>
              <a:buFont typeface="Wingdings" pitchFamily="2" charset="2"/>
              <a:buChar char="q"/>
            </a:pPr>
            <a:r>
              <a:rPr lang="en-US" dirty="0" smtClean="0"/>
              <a:t>  A </a:t>
            </a:r>
            <a:r>
              <a:rPr lang="en-US" dirty="0" smtClean="0"/>
              <a:t>consolidated e-advice will be generated at district level by DTO/PAO. After </a:t>
            </a:r>
            <a:endParaRPr lang="en-US" dirty="0" smtClean="0"/>
          </a:p>
          <a:p>
            <a:pPr algn="just">
              <a:lnSpc>
                <a:spcPct val="150000"/>
              </a:lnSpc>
            </a:pPr>
            <a:r>
              <a:rPr lang="en-US" dirty="0" smtClean="0"/>
              <a:t> </a:t>
            </a:r>
            <a:r>
              <a:rPr lang="en-US" dirty="0" smtClean="0"/>
              <a:t>    appending </a:t>
            </a:r>
            <a:r>
              <a:rPr lang="en-US" dirty="0" smtClean="0"/>
              <a:t>digital signature of DTO/PAO, it will automatically be transferred to </a:t>
            </a:r>
            <a:endParaRPr lang="en-US" dirty="0" smtClean="0"/>
          </a:p>
          <a:p>
            <a:pPr algn="just">
              <a:lnSpc>
                <a:spcPct val="150000"/>
              </a:lnSpc>
            </a:pPr>
            <a:r>
              <a:rPr lang="en-US" dirty="0" smtClean="0"/>
              <a:t> </a:t>
            </a:r>
            <a:r>
              <a:rPr lang="en-US" dirty="0" smtClean="0"/>
              <a:t>    RBI </a:t>
            </a:r>
            <a:r>
              <a:rPr lang="en-US" dirty="0" smtClean="0"/>
              <a:t>e-</a:t>
            </a:r>
            <a:r>
              <a:rPr lang="en-US" dirty="0" err="1" smtClean="0"/>
              <a:t>Kuber</a:t>
            </a:r>
            <a:r>
              <a:rPr lang="en-US" dirty="0" smtClean="0"/>
              <a:t> system through SFTP server, through DTA Central Server</a:t>
            </a:r>
            <a:r>
              <a:rPr lang="en-US" dirty="0" smtClean="0"/>
              <a:t>.</a:t>
            </a:r>
          </a:p>
          <a:p>
            <a:pPr algn="just">
              <a:lnSpc>
                <a:spcPct val="150000"/>
              </a:lnSpc>
            </a:pPr>
            <a:endParaRPr lang="en-US" sz="1050" dirty="0" smtClean="0"/>
          </a:p>
          <a:p>
            <a:pPr algn="just">
              <a:lnSpc>
                <a:spcPct val="150000"/>
              </a:lnSpc>
              <a:buFont typeface="Wingdings" pitchFamily="2" charset="2"/>
              <a:buChar char="q"/>
            </a:pPr>
            <a:r>
              <a:rPr lang="en-US" dirty="0" smtClean="0"/>
              <a:t>  </a:t>
            </a:r>
            <a:r>
              <a:rPr lang="en-US" dirty="0" smtClean="0"/>
              <a:t>The RBI will make the payment, by means of NEFT as per the e-advice received.</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 C </a:t>
            </a:r>
            <a:r>
              <a:rPr lang="en-US" sz="2800" b="1" dirty="0" smtClean="0"/>
              <a:t>C</a:t>
            </a:r>
            <a:r>
              <a:rPr lang="en-US" sz="2800" b="1" dirty="0" smtClean="0"/>
              <a:t> O U N T I N G</a:t>
            </a:r>
            <a:endParaRPr lang="en-US"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752600"/>
            <a:ext cx="8610600" cy="3831818"/>
          </a:xfrm>
          <a:prstGeom prst="rect">
            <a:avLst/>
          </a:prstGeom>
          <a:noFill/>
        </p:spPr>
        <p:txBody>
          <a:bodyPr wrap="square" rtlCol="0">
            <a:spAutoFit/>
          </a:bodyPr>
          <a:lstStyle/>
          <a:p>
            <a:pPr algn="just">
              <a:lnSpc>
                <a:spcPct val="150000"/>
              </a:lnSpc>
              <a:buFont typeface="Wingdings" pitchFamily="2" charset="2"/>
              <a:buChar char="q"/>
            </a:pPr>
            <a:r>
              <a:rPr lang="en-US" dirty="0" smtClean="0"/>
              <a:t>  The </a:t>
            </a:r>
            <a:r>
              <a:rPr lang="en-US" dirty="0" smtClean="0"/>
              <a:t>detailed procedure to be followed by the Head of the Office/DDO, Controlling </a:t>
            </a:r>
            <a:endParaRPr lang="en-US" dirty="0" smtClean="0"/>
          </a:p>
          <a:p>
            <a:pPr algn="just">
              <a:lnSpc>
                <a:spcPct val="150000"/>
              </a:lnSpc>
            </a:pPr>
            <a:r>
              <a:rPr lang="en-US" dirty="0" smtClean="0"/>
              <a:t> </a:t>
            </a:r>
            <a:r>
              <a:rPr lang="en-US" dirty="0" smtClean="0"/>
              <a:t>     Officers </a:t>
            </a:r>
            <a:r>
              <a:rPr lang="en-US" dirty="0" smtClean="0"/>
              <a:t>/ Chief Controlling Officers, Treasuries, DTA, RBI and Agency Banks is </a:t>
            </a:r>
            <a:endParaRPr lang="en-US" dirty="0" smtClean="0"/>
          </a:p>
          <a:p>
            <a:pPr algn="just">
              <a:lnSpc>
                <a:spcPct val="150000"/>
              </a:lnSpc>
            </a:pPr>
            <a:r>
              <a:rPr lang="en-US" dirty="0" smtClean="0"/>
              <a:t> </a:t>
            </a:r>
            <a:r>
              <a:rPr lang="en-US" dirty="0" smtClean="0"/>
              <a:t>     described </a:t>
            </a:r>
            <a:r>
              <a:rPr lang="en-US" dirty="0" smtClean="0"/>
              <a:t>in the Annexure. </a:t>
            </a:r>
            <a:endParaRPr lang="en-IN" dirty="0" smtClean="0"/>
          </a:p>
          <a:p>
            <a:pPr algn="just">
              <a:lnSpc>
                <a:spcPct val="150000"/>
              </a:lnSpc>
            </a:pPr>
            <a:r>
              <a:rPr lang="en-US" dirty="0" smtClean="0"/>
              <a:t> </a:t>
            </a:r>
            <a:endParaRPr lang="en-IN" dirty="0" smtClean="0"/>
          </a:p>
          <a:p>
            <a:pPr algn="just">
              <a:lnSpc>
                <a:spcPct val="150000"/>
              </a:lnSpc>
              <a:buFont typeface="Wingdings" pitchFamily="2" charset="2"/>
              <a:buChar char="q"/>
            </a:pPr>
            <a:r>
              <a:rPr lang="en-US" dirty="0" smtClean="0"/>
              <a:t>  Petty </a:t>
            </a:r>
            <a:r>
              <a:rPr lang="en-US" dirty="0" smtClean="0"/>
              <a:t>payments / statutory dues: Petty expenditure not exceeding Rs.5000 and </a:t>
            </a:r>
            <a:endParaRPr lang="en-US" dirty="0" smtClean="0"/>
          </a:p>
          <a:p>
            <a:pPr algn="just">
              <a:lnSpc>
                <a:spcPct val="150000"/>
              </a:lnSpc>
            </a:pPr>
            <a:r>
              <a:rPr lang="en-US" dirty="0" smtClean="0"/>
              <a:t> </a:t>
            </a:r>
            <a:r>
              <a:rPr lang="en-US" dirty="0" smtClean="0"/>
              <a:t>     statutory </a:t>
            </a:r>
            <a:r>
              <a:rPr lang="en-US" dirty="0" smtClean="0"/>
              <a:t>dues like tax and user charges may be drawn in cash through DDO </a:t>
            </a:r>
            <a:endParaRPr lang="en-US" dirty="0" smtClean="0"/>
          </a:p>
          <a:p>
            <a:pPr algn="just">
              <a:lnSpc>
                <a:spcPct val="150000"/>
              </a:lnSpc>
            </a:pPr>
            <a:r>
              <a:rPr lang="en-US" dirty="0" smtClean="0"/>
              <a:t> </a:t>
            </a:r>
            <a:r>
              <a:rPr lang="en-US" dirty="0" smtClean="0"/>
              <a:t>     current </a:t>
            </a:r>
            <a:r>
              <a:rPr lang="en-US" dirty="0" smtClean="0"/>
              <a:t>Account, if collecting agencies do not have e-payment facility.  In other </a:t>
            </a:r>
            <a:endParaRPr lang="en-US" dirty="0" smtClean="0"/>
          </a:p>
          <a:p>
            <a:pPr algn="just">
              <a:lnSpc>
                <a:spcPct val="150000"/>
              </a:lnSpc>
            </a:pPr>
            <a:r>
              <a:rPr lang="en-US" dirty="0" smtClean="0"/>
              <a:t> </a:t>
            </a:r>
            <a:r>
              <a:rPr lang="en-US" dirty="0" smtClean="0"/>
              <a:t>     cases</a:t>
            </a:r>
            <a:r>
              <a:rPr lang="en-US" dirty="0" smtClean="0"/>
              <a:t>, Head of Office / DDO shall strictly ensure that no cash transactions are </a:t>
            </a:r>
            <a:endParaRPr lang="en-US" dirty="0" smtClean="0"/>
          </a:p>
          <a:p>
            <a:pPr algn="just">
              <a:lnSpc>
                <a:spcPct val="150000"/>
              </a:lnSpc>
            </a:pPr>
            <a:r>
              <a:rPr lang="en-US" dirty="0" smtClean="0"/>
              <a:t> </a:t>
            </a:r>
            <a:r>
              <a:rPr lang="en-US" dirty="0" smtClean="0"/>
              <a:t>     allowed</a:t>
            </a:r>
            <a:r>
              <a:rPr lang="en-US" dirty="0" smtClean="0"/>
              <a:t>.</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 R O C E S </a:t>
            </a:r>
            <a:r>
              <a:rPr lang="en-US" sz="2800" b="1" dirty="0" err="1" smtClean="0"/>
              <a:t>S</a:t>
            </a:r>
            <a:endParaRPr lang="en-US" sz="2800" b="1"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606183"/>
            <a:ext cx="8610600" cy="4108817"/>
          </a:xfrm>
          <a:prstGeom prst="rect">
            <a:avLst/>
          </a:prstGeom>
          <a:noFill/>
        </p:spPr>
        <p:txBody>
          <a:bodyPr wrap="square" rtlCol="0">
            <a:spAutoFit/>
          </a:bodyPr>
          <a:lstStyle/>
          <a:p>
            <a:pPr>
              <a:lnSpc>
                <a:spcPct val="150000"/>
              </a:lnSpc>
              <a:buFont typeface="Wingdings" pitchFamily="2" charset="2"/>
              <a:buChar char="q"/>
            </a:pPr>
            <a:r>
              <a:rPr lang="en-US" dirty="0" smtClean="0"/>
              <a:t> </a:t>
            </a:r>
            <a:r>
              <a:rPr lang="en-US" dirty="0" smtClean="0"/>
              <a:t> Accounting </a:t>
            </a:r>
            <a:r>
              <a:rPr lang="en-US" dirty="0" smtClean="0"/>
              <a:t>Procedure of e-payment transactions &amp; failure transactions in Treasury </a:t>
            </a:r>
            <a:endParaRPr lang="en-US" dirty="0" smtClean="0"/>
          </a:p>
          <a:p>
            <a:pPr>
              <a:lnSpc>
                <a:spcPct val="150000"/>
              </a:lnSpc>
            </a:pPr>
            <a:r>
              <a:rPr lang="en-US" dirty="0" smtClean="0"/>
              <a:t> </a:t>
            </a:r>
            <a:r>
              <a:rPr lang="en-US" dirty="0" smtClean="0"/>
              <a:t>    Accounts </a:t>
            </a:r>
            <a:r>
              <a:rPr lang="en-US" dirty="0" smtClean="0"/>
              <a:t>under </a:t>
            </a:r>
            <a:r>
              <a:rPr lang="en-US" dirty="0" smtClean="0"/>
              <a:t>e-</a:t>
            </a:r>
            <a:r>
              <a:rPr lang="en-US" dirty="0" err="1" smtClean="0"/>
              <a:t>kuber</a:t>
            </a:r>
            <a:r>
              <a:rPr lang="en-US" dirty="0" smtClean="0"/>
              <a:t>  </a:t>
            </a:r>
            <a:r>
              <a:rPr lang="en-US" dirty="0" smtClean="0"/>
              <a:t>system of RBI: </a:t>
            </a:r>
            <a:endParaRPr lang="en-IN" dirty="0" smtClean="0"/>
          </a:p>
          <a:p>
            <a:pPr>
              <a:lnSpc>
                <a:spcPct val="150000"/>
              </a:lnSpc>
            </a:pPr>
            <a:r>
              <a:rPr lang="en-US" dirty="0" smtClean="0"/>
              <a:t> </a:t>
            </a:r>
            <a:endParaRPr lang="en-IN" dirty="0" smtClean="0"/>
          </a:p>
          <a:p>
            <a:pPr>
              <a:lnSpc>
                <a:spcPct val="150000"/>
              </a:lnSpc>
              <a:buFont typeface="Wingdings" pitchFamily="2" charset="2"/>
              <a:buChar char="q"/>
            </a:pPr>
            <a:r>
              <a:rPr lang="en-US" dirty="0" smtClean="0"/>
              <a:t>  The </a:t>
            </a:r>
            <a:r>
              <a:rPr lang="en-US" dirty="0" smtClean="0"/>
              <a:t>payment for the net amount of each trans ID / token shall be made from </a:t>
            </a:r>
            <a:r>
              <a:rPr lang="en-US" dirty="0" smtClean="0"/>
              <a:t>the </a:t>
            </a:r>
          </a:p>
          <a:p>
            <a:pPr>
              <a:lnSpc>
                <a:spcPct val="150000"/>
              </a:lnSpc>
            </a:pPr>
            <a:r>
              <a:rPr lang="en-US" dirty="0" smtClean="0"/>
              <a:t> </a:t>
            </a:r>
            <a:r>
              <a:rPr lang="en-US" dirty="0" smtClean="0"/>
              <a:t>     Government </a:t>
            </a:r>
            <a:r>
              <a:rPr lang="en-US" dirty="0" smtClean="0"/>
              <a:t>Account of the State. </a:t>
            </a:r>
            <a:endParaRPr lang="en-US" dirty="0" smtClean="0"/>
          </a:p>
          <a:p>
            <a:pPr>
              <a:lnSpc>
                <a:spcPct val="150000"/>
              </a:lnSpc>
            </a:pPr>
            <a:endParaRPr lang="en-US" dirty="0" smtClean="0"/>
          </a:p>
          <a:p>
            <a:pPr>
              <a:lnSpc>
                <a:spcPct val="150000"/>
              </a:lnSpc>
              <a:buFont typeface="Wingdings" pitchFamily="2" charset="2"/>
              <a:buChar char="q"/>
            </a:pPr>
            <a:r>
              <a:rPr lang="en-US" dirty="0" smtClean="0"/>
              <a:t>  </a:t>
            </a:r>
            <a:r>
              <a:rPr lang="en-US" dirty="0" smtClean="0"/>
              <a:t>The amounts shall be credited directly to the bank accounts of the beneficiaries by </a:t>
            </a:r>
            <a:endParaRPr lang="en-US" dirty="0" smtClean="0"/>
          </a:p>
          <a:p>
            <a:pPr>
              <a:lnSpc>
                <a:spcPct val="150000"/>
              </a:lnSpc>
            </a:pPr>
            <a:r>
              <a:rPr lang="en-US" dirty="0" smtClean="0"/>
              <a:t> </a:t>
            </a:r>
            <a:r>
              <a:rPr lang="en-US" dirty="0" smtClean="0"/>
              <a:t>     RBI </a:t>
            </a:r>
            <a:r>
              <a:rPr lang="en-US" dirty="0" smtClean="0"/>
              <a:t>through e-</a:t>
            </a:r>
            <a:r>
              <a:rPr lang="en-US" dirty="0" err="1" smtClean="0"/>
              <a:t>Kuber</a:t>
            </a:r>
            <a:r>
              <a:rPr lang="en-US" dirty="0" smtClean="0"/>
              <a:t> system without involvement of Agency Bank (Treasury </a:t>
            </a:r>
            <a:endParaRPr lang="en-US" dirty="0" smtClean="0"/>
          </a:p>
          <a:p>
            <a:pPr>
              <a:lnSpc>
                <a:spcPct val="150000"/>
              </a:lnSpc>
            </a:pPr>
            <a:r>
              <a:rPr lang="en-US" dirty="0" smtClean="0"/>
              <a:t> </a:t>
            </a:r>
            <a:r>
              <a:rPr lang="en-US" dirty="0" smtClean="0"/>
              <a:t>     Branch </a:t>
            </a:r>
            <a:r>
              <a:rPr lang="en-US" dirty="0" smtClean="0"/>
              <a:t>SBI</a:t>
            </a:r>
            <a:r>
              <a:rPr lang="en-US" dirty="0" smtClean="0"/>
              <a:t>).</a:t>
            </a:r>
            <a:endParaRPr lang="en-IN" dirty="0" smtClean="0"/>
          </a:p>
          <a:p>
            <a:r>
              <a:rPr lang="en-US" dirty="0" smtClean="0"/>
              <a:t> </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 R O C E S </a:t>
            </a:r>
            <a:r>
              <a:rPr lang="en-US" sz="2800" b="1" dirty="0" err="1" smtClean="0"/>
              <a:t>S</a:t>
            </a:r>
            <a:endParaRPr lang="en-US" sz="2800" b="1"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838200"/>
            <a:ext cx="8610600" cy="6047809"/>
          </a:xfrm>
          <a:prstGeom prst="rect">
            <a:avLst/>
          </a:prstGeom>
          <a:noFill/>
        </p:spPr>
        <p:txBody>
          <a:bodyPr wrap="square" rtlCol="0">
            <a:spAutoFit/>
          </a:bodyPr>
          <a:lstStyle/>
          <a:p>
            <a:pPr>
              <a:lnSpc>
                <a:spcPct val="150000"/>
              </a:lnSpc>
              <a:buFont typeface="Wingdings" pitchFamily="2" charset="2"/>
              <a:buChar char="q"/>
            </a:pPr>
            <a:r>
              <a:rPr lang="en-US" dirty="0" smtClean="0"/>
              <a:t>  The </a:t>
            </a:r>
            <a:r>
              <a:rPr lang="en-US" dirty="0" smtClean="0"/>
              <a:t>amount for the failure transactions (un-credited amount, unsuccessful </a:t>
            </a:r>
            <a:r>
              <a:rPr lang="en-US" dirty="0" smtClean="0"/>
              <a:t> </a:t>
            </a:r>
          </a:p>
          <a:p>
            <a:pPr>
              <a:lnSpc>
                <a:spcPct val="150000"/>
              </a:lnSpc>
            </a:pPr>
            <a:r>
              <a:rPr lang="en-US" dirty="0" smtClean="0"/>
              <a:t> </a:t>
            </a:r>
            <a:r>
              <a:rPr lang="en-US" dirty="0" smtClean="0"/>
              <a:t>     payment</a:t>
            </a:r>
            <a:r>
              <a:rPr lang="en-US" dirty="0" smtClean="0"/>
              <a:t>), if any, reported by RBI, due to the errors in IFSC Code or Bank Account </a:t>
            </a:r>
            <a:r>
              <a:rPr lang="en-US" dirty="0" smtClean="0"/>
              <a:t> </a:t>
            </a:r>
          </a:p>
          <a:p>
            <a:pPr>
              <a:lnSpc>
                <a:spcPct val="150000"/>
              </a:lnSpc>
            </a:pPr>
            <a:r>
              <a:rPr lang="en-US" dirty="0" smtClean="0"/>
              <a:t> </a:t>
            </a:r>
            <a:r>
              <a:rPr lang="en-US" dirty="0" smtClean="0"/>
              <a:t>     errors </a:t>
            </a:r>
            <a:r>
              <a:rPr lang="en-US" dirty="0" smtClean="0"/>
              <a:t>of the beneficiary accounts will be credited back into the Government </a:t>
            </a:r>
            <a:endParaRPr lang="en-US" dirty="0" smtClean="0"/>
          </a:p>
          <a:p>
            <a:pPr>
              <a:lnSpc>
                <a:spcPct val="150000"/>
              </a:lnSpc>
            </a:pPr>
            <a:r>
              <a:rPr lang="en-US" dirty="0" smtClean="0"/>
              <a:t> </a:t>
            </a:r>
            <a:r>
              <a:rPr lang="en-US" dirty="0" smtClean="0"/>
              <a:t>     Account </a:t>
            </a:r>
            <a:r>
              <a:rPr lang="en-US" dirty="0" smtClean="0"/>
              <a:t>of the State  and will be shown in the Cash Accounts under Suspense </a:t>
            </a:r>
            <a:endParaRPr lang="en-US" dirty="0" smtClean="0"/>
          </a:p>
          <a:p>
            <a:pPr>
              <a:lnSpc>
                <a:spcPct val="150000"/>
              </a:lnSpc>
            </a:pPr>
            <a:r>
              <a:rPr lang="en-US" dirty="0" smtClean="0"/>
              <a:t> </a:t>
            </a:r>
            <a:r>
              <a:rPr lang="en-US" dirty="0" smtClean="0"/>
              <a:t>     Head</a:t>
            </a:r>
          </a:p>
          <a:p>
            <a:pPr>
              <a:lnSpc>
                <a:spcPct val="150000"/>
              </a:lnSpc>
            </a:pPr>
            <a:r>
              <a:rPr lang="en-US" dirty="0" smtClean="0"/>
              <a:t>           		       </a:t>
            </a:r>
            <a:r>
              <a:rPr lang="en-US" dirty="0" smtClean="0"/>
              <a:t>8658 </a:t>
            </a:r>
            <a:r>
              <a:rPr lang="en-US" dirty="0" smtClean="0"/>
              <a:t>  -  (</a:t>
            </a:r>
            <a:r>
              <a:rPr lang="en-US" dirty="0" smtClean="0"/>
              <a:t>Receipt side) </a:t>
            </a:r>
            <a:endParaRPr lang="en-US" dirty="0" smtClean="0"/>
          </a:p>
          <a:p>
            <a:pPr>
              <a:lnSpc>
                <a:spcPct val="150000"/>
              </a:lnSpc>
            </a:pPr>
            <a:r>
              <a:rPr lang="en-US" dirty="0" smtClean="0"/>
              <a:t> </a:t>
            </a:r>
            <a:r>
              <a:rPr lang="en-US" dirty="0" smtClean="0"/>
              <a:t>       		            </a:t>
            </a:r>
            <a:r>
              <a:rPr lang="en-US" dirty="0" smtClean="0"/>
              <a:t>102 </a:t>
            </a:r>
            <a:r>
              <a:rPr lang="en-US" dirty="0" smtClean="0"/>
              <a:t> -  Suspense </a:t>
            </a:r>
            <a:r>
              <a:rPr lang="en-US" dirty="0" smtClean="0"/>
              <a:t>Account (Civil). </a:t>
            </a:r>
            <a:endParaRPr lang="en-US" dirty="0" smtClean="0"/>
          </a:p>
          <a:p>
            <a:pPr>
              <a:lnSpc>
                <a:spcPct val="150000"/>
              </a:lnSpc>
            </a:pPr>
            <a:r>
              <a:rPr lang="en-US" dirty="0" smtClean="0"/>
              <a:t> </a:t>
            </a:r>
            <a:r>
              <a:rPr lang="en-US" dirty="0" smtClean="0"/>
              <a:t>          		              20 -  Pension e-returns</a:t>
            </a:r>
          </a:p>
          <a:p>
            <a:pPr>
              <a:lnSpc>
                <a:spcPct val="150000"/>
              </a:lnSpc>
            </a:pPr>
            <a:endParaRPr lang="en-US" sz="600" dirty="0" smtClean="0"/>
          </a:p>
          <a:p>
            <a:pPr>
              <a:lnSpc>
                <a:spcPct val="150000"/>
              </a:lnSpc>
              <a:buFont typeface="Wingdings" pitchFamily="2" charset="2"/>
              <a:buChar char="q"/>
            </a:pPr>
            <a:r>
              <a:rPr lang="en-US" dirty="0" smtClean="0"/>
              <a:t>   The </a:t>
            </a:r>
            <a:r>
              <a:rPr lang="en-US" dirty="0" smtClean="0"/>
              <a:t>subsequent payment for the failure transactions after rectification of errors </a:t>
            </a:r>
            <a:endParaRPr lang="en-US" dirty="0" smtClean="0"/>
          </a:p>
          <a:p>
            <a:pPr>
              <a:lnSpc>
                <a:spcPct val="150000"/>
              </a:lnSpc>
            </a:pPr>
            <a:r>
              <a:rPr lang="en-US" dirty="0" smtClean="0"/>
              <a:t> </a:t>
            </a:r>
            <a:r>
              <a:rPr lang="en-US" dirty="0" smtClean="0"/>
              <a:t>      will </a:t>
            </a:r>
            <a:r>
              <a:rPr lang="en-US" dirty="0" smtClean="0"/>
              <a:t>also be made by e-</a:t>
            </a:r>
            <a:r>
              <a:rPr lang="en-US" dirty="0" err="1" smtClean="0"/>
              <a:t>kuber</a:t>
            </a:r>
            <a:r>
              <a:rPr lang="en-US" dirty="0" smtClean="0"/>
              <a:t> system of RBI and will be shown in the List of </a:t>
            </a:r>
            <a:endParaRPr lang="en-US" dirty="0" smtClean="0"/>
          </a:p>
          <a:p>
            <a:pPr>
              <a:lnSpc>
                <a:spcPct val="150000"/>
              </a:lnSpc>
            </a:pPr>
            <a:r>
              <a:rPr lang="en-US" dirty="0" smtClean="0"/>
              <a:t> </a:t>
            </a:r>
            <a:r>
              <a:rPr lang="en-US" dirty="0" smtClean="0"/>
              <a:t>      Payments </a:t>
            </a:r>
            <a:r>
              <a:rPr lang="en-US" dirty="0" smtClean="0"/>
              <a:t>under the </a:t>
            </a:r>
            <a:r>
              <a:rPr lang="en-US" dirty="0" smtClean="0"/>
              <a:t>Head</a:t>
            </a:r>
          </a:p>
          <a:p>
            <a:pPr>
              <a:lnSpc>
                <a:spcPct val="150000"/>
              </a:lnSpc>
            </a:pPr>
            <a:endParaRPr lang="en-US" sz="900" dirty="0" smtClean="0"/>
          </a:p>
          <a:p>
            <a:pPr>
              <a:lnSpc>
                <a:spcPct val="150000"/>
              </a:lnSpc>
            </a:pPr>
            <a:r>
              <a:rPr lang="en-US" dirty="0" smtClean="0"/>
              <a:t>          		        8658   -  (</a:t>
            </a:r>
            <a:r>
              <a:rPr lang="en-US" dirty="0" smtClean="0"/>
              <a:t>Payment side</a:t>
            </a:r>
            <a:r>
              <a:rPr lang="en-US" dirty="0" smtClean="0"/>
              <a:t>)</a:t>
            </a:r>
          </a:p>
          <a:p>
            <a:pPr>
              <a:lnSpc>
                <a:spcPct val="150000"/>
              </a:lnSpc>
            </a:pPr>
            <a:r>
              <a:rPr lang="en-US" dirty="0" smtClean="0"/>
              <a:t> </a:t>
            </a:r>
            <a:r>
              <a:rPr lang="en-US" dirty="0" smtClean="0"/>
              <a:t>      		          </a:t>
            </a:r>
            <a:r>
              <a:rPr lang="en-US" dirty="0" smtClean="0"/>
              <a:t>102 </a:t>
            </a:r>
            <a:r>
              <a:rPr lang="en-US" dirty="0" smtClean="0"/>
              <a:t>  -   Suspense </a:t>
            </a:r>
            <a:r>
              <a:rPr lang="en-US" dirty="0" smtClean="0"/>
              <a:t>Account (Civil).</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 R O C E S </a:t>
            </a:r>
            <a:r>
              <a:rPr lang="en-US" sz="2800" b="1" dirty="0" err="1" smtClean="0"/>
              <a:t>S</a:t>
            </a:r>
            <a:endParaRPr lang="en-US" sz="2800" b="1"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295400"/>
            <a:ext cx="8610600" cy="4662815"/>
          </a:xfrm>
          <a:prstGeom prst="rect">
            <a:avLst/>
          </a:prstGeom>
          <a:noFill/>
        </p:spPr>
        <p:txBody>
          <a:bodyPr wrap="square" rtlCol="0">
            <a:spAutoFit/>
          </a:bodyPr>
          <a:lstStyle/>
          <a:p>
            <a:pPr>
              <a:lnSpc>
                <a:spcPct val="150000"/>
              </a:lnSpc>
              <a:buFont typeface="Wingdings" pitchFamily="2" charset="2"/>
              <a:buChar char="q"/>
            </a:pPr>
            <a:r>
              <a:rPr lang="en-US" dirty="0" smtClean="0"/>
              <a:t>  The </a:t>
            </a:r>
            <a:r>
              <a:rPr lang="en-US" dirty="0" smtClean="0"/>
              <a:t>existing provisions of the Telangana Treasury Code would be deemed to be </a:t>
            </a:r>
            <a:endParaRPr lang="en-US" dirty="0" smtClean="0"/>
          </a:p>
          <a:p>
            <a:pPr>
              <a:lnSpc>
                <a:spcPct val="150000"/>
              </a:lnSpc>
            </a:pPr>
            <a:r>
              <a:rPr lang="en-US" dirty="0" smtClean="0"/>
              <a:t> </a:t>
            </a:r>
            <a:r>
              <a:rPr lang="en-US" dirty="0" smtClean="0"/>
              <a:t>     amended </a:t>
            </a:r>
            <a:r>
              <a:rPr lang="en-US" dirty="0" smtClean="0"/>
              <a:t>to operationalize the e-payment through RBI </a:t>
            </a:r>
            <a:r>
              <a:rPr lang="en-US" dirty="0" smtClean="0"/>
              <a:t>e–</a:t>
            </a:r>
            <a:r>
              <a:rPr lang="en-US" dirty="0" err="1" smtClean="0"/>
              <a:t>kuber</a:t>
            </a:r>
            <a:r>
              <a:rPr lang="en-US" dirty="0" smtClean="0"/>
              <a:t> </a:t>
            </a:r>
            <a:r>
              <a:rPr lang="en-US" dirty="0" smtClean="0"/>
              <a:t>system.  Formal </a:t>
            </a:r>
            <a:r>
              <a:rPr lang="en-US" dirty="0" smtClean="0"/>
              <a:t> </a:t>
            </a:r>
          </a:p>
          <a:p>
            <a:pPr>
              <a:lnSpc>
                <a:spcPct val="150000"/>
              </a:lnSpc>
            </a:pPr>
            <a:r>
              <a:rPr lang="en-US" dirty="0" smtClean="0"/>
              <a:t> </a:t>
            </a:r>
            <a:r>
              <a:rPr lang="en-US" dirty="0" smtClean="0"/>
              <a:t>     amendment </a:t>
            </a:r>
            <a:r>
              <a:rPr lang="en-US" dirty="0" smtClean="0"/>
              <a:t>to Telangana Treasury code will follow.</a:t>
            </a:r>
            <a:endParaRPr lang="en-IN" dirty="0" smtClean="0"/>
          </a:p>
          <a:p>
            <a:pPr>
              <a:lnSpc>
                <a:spcPct val="150000"/>
              </a:lnSpc>
            </a:pPr>
            <a:r>
              <a:rPr lang="en-US" dirty="0" smtClean="0"/>
              <a:t> </a:t>
            </a:r>
            <a:endParaRPr lang="en-IN" dirty="0" smtClean="0"/>
          </a:p>
          <a:p>
            <a:pPr>
              <a:lnSpc>
                <a:spcPct val="150000"/>
              </a:lnSpc>
              <a:buFont typeface="Wingdings" pitchFamily="2" charset="2"/>
              <a:buChar char="q"/>
            </a:pPr>
            <a:r>
              <a:rPr lang="en-US" dirty="0" smtClean="0"/>
              <a:t> </a:t>
            </a:r>
            <a:r>
              <a:rPr lang="en-US" dirty="0" smtClean="0"/>
              <a:t>  As </a:t>
            </a:r>
            <a:r>
              <a:rPr lang="en-US" dirty="0" smtClean="0"/>
              <a:t>a part of test check, it is decided to permit the DTA, Telangana on his request </a:t>
            </a:r>
            <a:endParaRPr lang="en-US" dirty="0" smtClean="0"/>
          </a:p>
          <a:p>
            <a:pPr>
              <a:lnSpc>
                <a:spcPct val="150000"/>
              </a:lnSpc>
            </a:pPr>
            <a:r>
              <a:rPr lang="en-US" dirty="0" smtClean="0"/>
              <a:t> </a:t>
            </a:r>
            <a:r>
              <a:rPr lang="en-US" dirty="0" smtClean="0"/>
              <a:t>      to </a:t>
            </a:r>
            <a:r>
              <a:rPr lang="en-US" dirty="0" smtClean="0"/>
              <a:t>pay an amount of Re.1/- (One Rupee) as advance to the accounts of all the </a:t>
            </a:r>
            <a:endParaRPr lang="en-US" dirty="0" smtClean="0"/>
          </a:p>
          <a:p>
            <a:pPr>
              <a:lnSpc>
                <a:spcPct val="150000"/>
              </a:lnSpc>
            </a:pPr>
            <a:r>
              <a:rPr lang="en-US" dirty="0" smtClean="0"/>
              <a:t> </a:t>
            </a:r>
            <a:r>
              <a:rPr lang="en-US" dirty="0" smtClean="0"/>
              <a:t>      existing </a:t>
            </a:r>
            <a:r>
              <a:rPr lang="en-US" dirty="0" smtClean="0"/>
              <a:t>Pensioners in February month to know the success rate and to make IFSC </a:t>
            </a:r>
            <a:r>
              <a:rPr lang="en-US" dirty="0" smtClean="0"/>
              <a:t> </a:t>
            </a:r>
          </a:p>
          <a:p>
            <a:pPr>
              <a:lnSpc>
                <a:spcPct val="150000"/>
              </a:lnSpc>
            </a:pPr>
            <a:r>
              <a:rPr lang="en-US" dirty="0" smtClean="0"/>
              <a:t> </a:t>
            </a:r>
            <a:r>
              <a:rPr lang="en-US" dirty="0" smtClean="0"/>
              <a:t>      Code </a:t>
            </a:r>
            <a:r>
              <a:rPr lang="en-US" dirty="0" smtClean="0"/>
              <a:t>corrections. </a:t>
            </a:r>
            <a:endParaRPr lang="en-US" dirty="0" smtClean="0"/>
          </a:p>
          <a:p>
            <a:pPr>
              <a:lnSpc>
                <a:spcPct val="150000"/>
              </a:lnSpc>
            </a:pPr>
            <a:endParaRPr lang="en-US" dirty="0" smtClean="0"/>
          </a:p>
          <a:p>
            <a:pPr>
              <a:lnSpc>
                <a:spcPct val="150000"/>
              </a:lnSpc>
              <a:buFont typeface="Wingdings" pitchFamily="2" charset="2"/>
              <a:buChar char="q"/>
            </a:pPr>
            <a:r>
              <a:rPr lang="en-US" dirty="0" smtClean="0"/>
              <a:t> </a:t>
            </a:r>
            <a:r>
              <a:rPr lang="en-US" dirty="0" smtClean="0"/>
              <a:t>  </a:t>
            </a:r>
            <a:r>
              <a:rPr lang="en-US" dirty="0" smtClean="0"/>
              <a:t>The same amount will be recovered from their pension in the </a:t>
            </a:r>
            <a:endParaRPr lang="en-US" dirty="0" smtClean="0"/>
          </a:p>
          <a:p>
            <a:pPr>
              <a:lnSpc>
                <a:spcPct val="150000"/>
              </a:lnSpc>
            </a:pPr>
            <a:r>
              <a:rPr lang="en-US" dirty="0" smtClean="0"/>
              <a:t> </a:t>
            </a:r>
            <a:r>
              <a:rPr lang="en-US" dirty="0" smtClean="0"/>
              <a:t>      succeeding </a:t>
            </a:r>
            <a:r>
              <a:rPr lang="en-US" dirty="0" smtClean="0"/>
              <a:t>month.  The DTA, Telangana </a:t>
            </a:r>
            <a:r>
              <a:rPr lang="en-US" dirty="0" smtClean="0"/>
              <a:t>shall </a:t>
            </a:r>
            <a:r>
              <a:rPr lang="en-US" dirty="0" smtClean="0"/>
              <a:t>take action accordingly.</a:t>
            </a:r>
            <a:endParaRPr lang="en-IN" dirty="0"/>
          </a:p>
        </p:txBody>
      </p:sp>
      <p:sp>
        <p:nvSpPr>
          <p:cNvPr id="6" name="Rectangle 5"/>
          <p:cNvSpPr/>
          <p:nvPr/>
        </p:nvSpPr>
        <p:spPr>
          <a:xfrm>
            <a:off x="0" y="0"/>
            <a:ext cx="914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 R O C E S </a:t>
            </a:r>
            <a:r>
              <a:rPr lang="en-US" sz="2800" b="1" dirty="0" err="1" smtClean="0"/>
              <a:t>S</a:t>
            </a:r>
            <a:endParaRPr lang="en-US" sz="2800" b="1" dirty="0"/>
          </a:p>
        </p:txBody>
      </p:sp>
      <p:sp>
        <p:nvSpPr>
          <p:cNvPr id="4" name="TextBox 3"/>
          <p:cNvSpPr txBox="1"/>
          <p:nvPr/>
        </p:nvSpPr>
        <p:spPr>
          <a:xfrm>
            <a:off x="8001000" y="6488668"/>
            <a:ext cx="1143000" cy="369332"/>
          </a:xfrm>
          <a:prstGeom prst="rect">
            <a:avLst/>
          </a:prstGeom>
          <a:noFill/>
        </p:spPr>
        <p:txBody>
          <a:bodyPr wrap="square" rtlCol="0">
            <a:spAutoFit/>
          </a:bodyPr>
          <a:lstStyle/>
          <a:p>
            <a:r>
              <a:rPr lang="en-IN" dirty="0" err="1" smtClean="0"/>
              <a:t>Contd</a:t>
            </a:r>
            <a:r>
              <a:rPr lang="en-IN" dirty="0" smtClean="0"/>
              <a:t>….</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1355</TotalTime>
  <Words>3075</Words>
  <Application>Microsoft Office PowerPoint</Application>
  <PresentationFormat>On-screen Show (4:3)</PresentationFormat>
  <Paragraphs>357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DTA TS</dc:creator>
  <cp:lastModifiedBy>DTA TS</cp:lastModifiedBy>
  <cp:revision>359</cp:revision>
  <dcterms:created xsi:type="dcterms:W3CDTF">2006-08-16T00:00:00Z</dcterms:created>
  <dcterms:modified xsi:type="dcterms:W3CDTF">2018-03-15T09:11:50Z</dcterms:modified>
</cp:coreProperties>
</file>